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9" r:id="rId2"/>
    <p:sldId id="281" r:id="rId3"/>
    <p:sldId id="272" r:id="rId4"/>
    <p:sldId id="273" r:id="rId5"/>
    <p:sldId id="275" r:id="rId6"/>
    <p:sldId id="293" r:id="rId7"/>
    <p:sldId id="299" r:id="rId8"/>
    <p:sldId id="276" r:id="rId9"/>
    <p:sldId id="256" r:id="rId10"/>
    <p:sldId id="259" r:id="rId11"/>
    <p:sldId id="282" r:id="rId12"/>
    <p:sldId id="283" r:id="rId13"/>
    <p:sldId id="284" r:id="rId14"/>
    <p:sldId id="257" r:id="rId15"/>
    <p:sldId id="302" r:id="rId16"/>
    <p:sldId id="303" r:id="rId17"/>
    <p:sldId id="304" r:id="rId18"/>
    <p:sldId id="305" r:id="rId19"/>
    <p:sldId id="308" r:id="rId20"/>
    <p:sldId id="285" r:id="rId21"/>
    <p:sldId id="306" r:id="rId22"/>
    <p:sldId id="287" r:id="rId23"/>
    <p:sldId id="294" r:id="rId24"/>
    <p:sldId id="297" r:id="rId25"/>
    <p:sldId id="301" r:id="rId26"/>
    <p:sldId id="307" r:id="rId27"/>
    <p:sldId id="286" r:id="rId28"/>
    <p:sldId id="288" r:id="rId29"/>
    <p:sldId id="290" r:id="rId30"/>
    <p:sldId id="296" r:id="rId31"/>
    <p:sldId id="292" r:id="rId32"/>
    <p:sldId id="300" r:id="rId33"/>
    <p:sldId id="291" r:id="rId34"/>
    <p:sldId id="264" r:id="rId35"/>
    <p:sldId id="267" r:id="rId3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78" autoAdjust="0"/>
    <p:restoredTop sz="96448" autoAdjust="0"/>
  </p:normalViewPr>
  <p:slideViewPr>
    <p:cSldViewPr snapToGrid="0">
      <p:cViewPr varScale="1">
        <p:scale>
          <a:sx n="97" d="100"/>
          <a:sy n="97" d="100"/>
        </p:scale>
        <p:origin x="90" y="780"/>
      </p:cViewPr>
      <p:guideLst>
        <p:guide orient="horz" pos="2160"/>
        <p:guide pos="3840"/>
        <p:guide orient="horz" pos="1620"/>
        <p:guide pos="2880"/>
      </p:guideLst>
    </p:cSldViewPr>
  </p:slideViewPr>
  <p:notesTextViewPr>
    <p:cViewPr>
      <p:scale>
        <a:sx n="1" d="1"/>
        <a:sy n="1" d="1"/>
      </p:scale>
      <p:origin x="0" y="0"/>
    </p:cViewPr>
  </p:notesTextViewPr>
  <p:sorterViewPr>
    <p:cViewPr>
      <p:scale>
        <a:sx n="100" d="100"/>
        <a:sy n="100" d="100"/>
      </p:scale>
      <p:origin x="0" y="16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3A06A-FAAA-4739-8C4A-1A9B6B574653}" type="datetimeFigureOut">
              <a:rPr lang="en-US" smtClean="0"/>
              <a:pPr/>
              <a:t>6/27/2017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69F40-C15B-4563-9BE3-9D2AB79DDD4A}" type="slidenum">
              <a:rPr lang="en-US" smtClean="0"/>
              <a:pPr/>
              <a:t>‹#›</a:t>
            </a:fld>
            <a:endParaRPr lang="en-US"/>
          </a:p>
        </p:txBody>
      </p:sp>
    </p:spTree>
    <p:extLst>
      <p:ext uri="{BB962C8B-B14F-4D97-AF65-F5344CB8AC3E}">
        <p14:creationId xmlns:p14="http://schemas.microsoft.com/office/powerpoint/2010/main" val="306601288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969F40-C15B-4563-9BE3-9D2AB79DDD4A}" type="slidenum">
              <a:rPr lang="en-US" smtClean="0"/>
              <a:pPr/>
              <a:t>1</a:t>
            </a:fld>
            <a:endParaRPr lang="en-US"/>
          </a:p>
        </p:txBody>
      </p:sp>
    </p:spTree>
    <p:extLst>
      <p:ext uri="{BB962C8B-B14F-4D97-AF65-F5344CB8AC3E}">
        <p14:creationId xmlns:p14="http://schemas.microsoft.com/office/powerpoint/2010/main" val="38155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3</a:t>
            </a:fld>
            <a:endParaRPr lang="en-US"/>
          </a:p>
        </p:txBody>
      </p:sp>
    </p:spTree>
    <p:extLst>
      <p:ext uri="{BB962C8B-B14F-4D97-AF65-F5344CB8AC3E}">
        <p14:creationId xmlns:p14="http://schemas.microsoft.com/office/powerpoint/2010/main" val="233337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4</a:t>
            </a:fld>
            <a:endParaRPr lang="en-US"/>
          </a:p>
        </p:txBody>
      </p:sp>
    </p:spTree>
    <p:extLst>
      <p:ext uri="{BB962C8B-B14F-4D97-AF65-F5344CB8AC3E}">
        <p14:creationId xmlns:p14="http://schemas.microsoft.com/office/powerpoint/2010/main" val="110567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5</a:t>
            </a:fld>
            <a:endParaRPr lang="en-US"/>
          </a:p>
        </p:txBody>
      </p:sp>
    </p:spTree>
    <p:extLst>
      <p:ext uri="{BB962C8B-B14F-4D97-AF65-F5344CB8AC3E}">
        <p14:creationId xmlns:p14="http://schemas.microsoft.com/office/powerpoint/2010/main" val="281482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Wavelength is more for </a:t>
            </a:r>
            <a:r>
              <a:rPr lang="en-US" dirty="0" err="1"/>
              <a:t>auidiable</a:t>
            </a:r>
            <a:r>
              <a:rPr lang="en-US" dirty="0"/>
              <a:t> range, so directivity is less hence the beam angle increases</a:t>
            </a:r>
          </a:p>
        </p:txBody>
      </p:sp>
      <p:sp>
        <p:nvSpPr>
          <p:cNvPr id="4" name="Slide Number Placeholder 3"/>
          <p:cNvSpPr>
            <a:spLocks noGrp="1"/>
          </p:cNvSpPr>
          <p:nvPr>
            <p:ph type="sldNum" sz="quarter" idx="10"/>
          </p:nvPr>
        </p:nvSpPr>
        <p:spPr/>
        <p:txBody>
          <a:bodyPr/>
          <a:lstStyle/>
          <a:p>
            <a:fld id="{66969F40-C15B-4563-9BE3-9D2AB79DDD4A}" type="slidenum">
              <a:rPr lang="en-US" smtClean="0"/>
              <a:pPr/>
              <a:t>8</a:t>
            </a:fld>
            <a:endParaRPr lang="en-US"/>
          </a:p>
        </p:txBody>
      </p:sp>
    </p:spTree>
    <p:extLst>
      <p:ext uri="{BB962C8B-B14F-4D97-AF65-F5344CB8AC3E}">
        <p14:creationId xmlns:p14="http://schemas.microsoft.com/office/powerpoint/2010/main" val="761984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9</a:t>
            </a:fld>
            <a:endParaRPr lang="en-US"/>
          </a:p>
        </p:txBody>
      </p:sp>
    </p:spTree>
    <p:extLst>
      <p:ext uri="{BB962C8B-B14F-4D97-AF65-F5344CB8AC3E}">
        <p14:creationId xmlns:p14="http://schemas.microsoft.com/office/powerpoint/2010/main" val="356910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18</a:t>
            </a:fld>
            <a:endParaRPr lang="en-US" dirty="0"/>
          </a:p>
        </p:txBody>
      </p:sp>
    </p:spTree>
    <p:extLst>
      <p:ext uri="{BB962C8B-B14F-4D97-AF65-F5344CB8AC3E}">
        <p14:creationId xmlns:p14="http://schemas.microsoft.com/office/powerpoint/2010/main" val="2208254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69F40-C15B-4563-9BE3-9D2AB79DDD4A}" type="slidenum">
              <a:rPr lang="en-US" smtClean="0"/>
              <a:pPr/>
              <a:t>22</a:t>
            </a:fld>
            <a:endParaRPr lang="en-US"/>
          </a:p>
        </p:txBody>
      </p:sp>
    </p:spTree>
    <p:extLst>
      <p:ext uri="{BB962C8B-B14F-4D97-AF65-F5344CB8AC3E}">
        <p14:creationId xmlns:p14="http://schemas.microsoft.com/office/powerpoint/2010/main" val="423171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r>
              <a:rPr lang="en-US"/>
              <a:t>3/21/2016</a:t>
            </a:r>
          </a:p>
        </p:txBody>
      </p:sp>
      <p:sp>
        <p:nvSpPr>
          <p:cNvPr id="5" name="Footer Placeholder 4"/>
          <p:cNvSpPr>
            <a:spLocks noGrp="1"/>
          </p:cNvSpPr>
          <p:nvPr>
            <p:ph type="ftr" sz="quarter" idx="11"/>
          </p:nvPr>
        </p:nvSpPr>
        <p:spPr/>
        <p:txBody>
          <a:bodyPr/>
          <a:lstStyle/>
          <a:p>
            <a:r>
              <a:rPr lang="en-US"/>
              <a:t>Dept. ECE GSKSJTI Bangaluru</a:t>
            </a:r>
          </a:p>
        </p:txBody>
      </p:sp>
      <p:sp>
        <p:nvSpPr>
          <p:cNvPr id="6" name="Slide Number Placeholder 5"/>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156241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3/21/2016</a:t>
            </a:r>
          </a:p>
        </p:txBody>
      </p:sp>
      <p:sp>
        <p:nvSpPr>
          <p:cNvPr id="5" name="Footer Placeholder 4"/>
          <p:cNvSpPr>
            <a:spLocks noGrp="1"/>
          </p:cNvSpPr>
          <p:nvPr>
            <p:ph type="ftr" sz="quarter" idx="11"/>
          </p:nvPr>
        </p:nvSpPr>
        <p:spPr/>
        <p:txBody>
          <a:bodyPr/>
          <a:lstStyle/>
          <a:p>
            <a:r>
              <a:rPr lang="en-US"/>
              <a:t>Dept. ECE GSKSJTI Bangaluru</a:t>
            </a:r>
          </a:p>
        </p:txBody>
      </p:sp>
      <p:sp>
        <p:nvSpPr>
          <p:cNvPr id="6" name="Slide Number Placeholder 5"/>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3761204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3/21/2016</a:t>
            </a:r>
          </a:p>
        </p:txBody>
      </p:sp>
      <p:sp>
        <p:nvSpPr>
          <p:cNvPr id="5" name="Footer Placeholder 4"/>
          <p:cNvSpPr>
            <a:spLocks noGrp="1"/>
          </p:cNvSpPr>
          <p:nvPr>
            <p:ph type="ftr" sz="quarter" idx="11"/>
          </p:nvPr>
        </p:nvSpPr>
        <p:spPr/>
        <p:txBody>
          <a:bodyPr/>
          <a:lstStyle/>
          <a:p>
            <a:r>
              <a:rPr lang="en-US"/>
              <a:t>Dept. ECE GSKSJTI Bangaluru</a:t>
            </a:r>
          </a:p>
        </p:txBody>
      </p:sp>
      <p:sp>
        <p:nvSpPr>
          <p:cNvPr id="6" name="Slide Number Placeholder 5"/>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375887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3/21/2016</a:t>
            </a:r>
          </a:p>
        </p:txBody>
      </p:sp>
      <p:sp>
        <p:nvSpPr>
          <p:cNvPr id="5" name="Footer Placeholder 4"/>
          <p:cNvSpPr>
            <a:spLocks noGrp="1"/>
          </p:cNvSpPr>
          <p:nvPr>
            <p:ph type="ftr" sz="quarter" idx="11"/>
          </p:nvPr>
        </p:nvSpPr>
        <p:spPr/>
        <p:txBody>
          <a:bodyPr/>
          <a:lstStyle/>
          <a:p>
            <a:r>
              <a:rPr lang="en-US"/>
              <a:t>Dept. ECE GSKSJTI Bangaluru</a:t>
            </a:r>
          </a:p>
        </p:txBody>
      </p:sp>
      <p:sp>
        <p:nvSpPr>
          <p:cNvPr id="6" name="Slide Number Placeholder 5"/>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2200524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3/21/2016</a:t>
            </a:r>
          </a:p>
        </p:txBody>
      </p:sp>
      <p:sp>
        <p:nvSpPr>
          <p:cNvPr id="5" name="Footer Placeholder 4"/>
          <p:cNvSpPr>
            <a:spLocks noGrp="1"/>
          </p:cNvSpPr>
          <p:nvPr>
            <p:ph type="ftr" sz="quarter" idx="11"/>
          </p:nvPr>
        </p:nvSpPr>
        <p:spPr/>
        <p:txBody>
          <a:bodyPr/>
          <a:lstStyle/>
          <a:p>
            <a:r>
              <a:rPr lang="en-US"/>
              <a:t>Dept. ECE GSKSJTI Bangaluru</a:t>
            </a:r>
          </a:p>
        </p:txBody>
      </p:sp>
      <p:sp>
        <p:nvSpPr>
          <p:cNvPr id="6" name="Slide Number Placeholder 5"/>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241142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3/21/2016</a:t>
            </a:r>
          </a:p>
        </p:txBody>
      </p:sp>
      <p:sp>
        <p:nvSpPr>
          <p:cNvPr id="6" name="Footer Placeholder 5"/>
          <p:cNvSpPr>
            <a:spLocks noGrp="1"/>
          </p:cNvSpPr>
          <p:nvPr>
            <p:ph type="ftr" sz="quarter" idx="11"/>
          </p:nvPr>
        </p:nvSpPr>
        <p:spPr/>
        <p:txBody>
          <a:bodyPr/>
          <a:lstStyle/>
          <a:p>
            <a:r>
              <a:rPr lang="en-US"/>
              <a:t>Dept. ECE GSKSJTI Bangaluru</a:t>
            </a:r>
          </a:p>
        </p:txBody>
      </p:sp>
      <p:sp>
        <p:nvSpPr>
          <p:cNvPr id="7" name="Slide Number Placeholder 6"/>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775917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3/21/2016</a:t>
            </a:r>
          </a:p>
        </p:txBody>
      </p:sp>
      <p:sp>
        <p:nvSpPr>
          <p:cNvPr id="8" name="Footer Placeholder 7"/>
          <p:cNvSpPr>
            <a:spLocks noGrp="1"/>
          </p:cNvSpPr>
          <p:nvPr>
            <p:ph type="ftr" sz="quarter" idx="11"/>
          </p:nvPr>
        </p:nvSpPr>
        <p:spPr/>
        <p:txBody>
          <a:bodyPr/>
          <a:lstStyle/>
          <a:p>
            <a:r>
              <a:rPr lang="en-US"/>
              <a:t>Dept. ECE GSKSJTI Bangaluru</a:t>
            </a:r>
          </a:p>
        </p:txBody>
      </p:sp>
      <p:sp>
        <p:nvSpPr>
          <p:cNvPr id="9" name="Slide Number Placeholder 8"/>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207481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3/21/2016</a:t>
            </a:r>
          </a:p>
        </p:txBody>
      </p:sp>
      <p:sp>
        <p:nvSpPr>
          <p:cNvPr id="4" name="Footer Placeholder 3"/>
          <p:cNvSpPr>
            <a:spLocks noGrp="1"/>
          </p:cNvSpPr>
          <p:nvPr>
            <p:ph type="ftr" sz="quarter" idx="11"/>
          </p:nvPr>
        </p:nvSpPr>
        <p:spPr/>
        <p:txBody>
          <a:bodyPr/>
          <a:lstStyle/>
          <a:p>
            <a:r>
              <a:rPr lang="en-US"/>
              <a:t>Dept. ECE GSKSJTI Bangaluru</a:t>
            </a:r>
          </a:p>
        </p:txBody>
      </p:sp>
      <p:sp>
        <p:nvSpPr>
          <p:cNvPr id="5" name="Slide Number Placeholder 4"/>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1367672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3/21/2016</a:t>
            </a:r>
          </a:p>
        </p:txBody>
      </p:sp>
      <p:sp>
        <p:nvSpPr>
          <p:cNvPr id="3" name="Footer Placeholder 2"/>
          <p:cNvSpPr>
            <a:spLocks noGrp="1"/>
          </p:cNvSpPr>
          <p:nvPr>
            <p:ph type="ftr" sz="quarter" idx="11"/>
          </p:nvPr>
        </p:nvSpPr>
        <p:spPr/>
        <p:txBody>
          <a:bodyPr/>
          <a:lstStyle/>
          <a:p>
            <a:r>
              <a:rPr lang="en-US"/>
              <a:t>Dept. ECE GSKSJTI Bangaluru</a:t>
            </a:r>
          </a:p>
        </p:txBody>
      </p:sp>
      <p:sp>
        <p:nvSpPr>
          <p:cNvPr id="4" name="Slide Number Placeholder 3"/>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327375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3/21/2016</a:t>
            </a:r>
          </a:p>
        </p:txBody>
      </p:sp>
      <p:sp>
        <p:nvSpPr>
          <p:cNvPr id="6" name="Footer Placeholder 5"/>
          <p:cNvSpPr>
            <a:spLocks noGrp="1"/>
          </p:cNvSpPr>
          <p:nvPr>
            <p:ph type="ftr" sz="quarter" idx="11"/>
          </p:nvPr>
        </p:nvSpPr>
        <p:spPr/>
        <p:txBody>
          <a:bodyPr/>
          <a:lstStyle/>
          <a:p>
            <a:r>
              <a:rPr lang="en-US"/>
              <a:t>Dept. ECE GSKSJTI Bangaluru</a:t>
            </a:r>
          </a:p>
        </p:txBody>
      </p:sp>
      <p:sp>
        <p:nvSpPr>
          <p:cNvPr id="7" name="Slide Number Placeholder 6"/>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283891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3/21/2016</a:t>
            </a:r>
          </a:p>
        </p:txBody>
      </p:sp>
      <p:sp>
        <p:nvSpPr>
          <p:cNvPr id="6" name="Footer Placeholder 5"/>
          <p:cNvSpPr>
            <a:spLocks noGrp="1"/>
          </p:cNvSpPr>
          <p:nvPr>
            <p:ph type="ftr" sz="quarter" idx="11"/>
          </p:nvPr>
        </p:nvSpPr>
        <p:spPr/>
        <p:txBody>
          <a:bodyPr/>
          <a:lstStyle/>
          <a:p>
            <a:r>
              <a:rPr lang="en-US"/>
              <a:t>Dept. ECE GSKSJTI Bangaluru</a:t>
            </a:r>
          </a:p>
        </p:txBody>
      </p:sp>
      <p:sp>
        <p:nvSpPr>
          <p:cNvPr id="7" name="Slide Number Placeholder 6"/>
          <p:cNvSpPr>
            <a:spLocks noGrp="1"/>
          </p:cNvSpPr>
          <p:nvPr>
            <p:ph type="sldNum" sz="quarter" idx="12"/>
          </p:nvPr>
        </p:nvSpPr>
        <p:spPr/>
        <p:txBody>
          <a:bodyPr/>
          <a:lstStyle/>
          <a:p>
            <a:fld id="{F64CB553-D788-4900-8109-4BFABDF3B4DF}" type="slidenum">
              <a:rPr lang="en-US" smtClean="0"/>
              <a:pPr/>
              <a:t>‹#›</a:t>
            </a:fld>
            <a:endParaRPr lang="en-US"/>
          </a:p>
        </p:txBody>
      </p:sp>
    </p:spTree>
    <p:extLst>
      <p:ext uri="{BB962C8B-B14F-4D97-AF65-F5344CB8AC3E}">
        <p14:creationId xmlns:p14="http://schemas.microsoft.com/office/powerpoint/2010/main" val="135701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r>
              <a:rPr lang="en-US"/>
              <a:t>3/21/2016</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a:t>Dept. ECE GSKSJTI Bangaluru</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F64CB553-D788-4900-8109-4BFABDF3B4DF}" type="slidenum">
              <a:rPr lang="en-US" smtClean="0"/>
              <a:pPr/>
              <a:t>‹#›</a:t>
            </a:fld>
            <a:endParaRPr lang="en-US"/>
          </a:p>
        </p:txBody>
      </p:sp>
    </p:spTree>
    <p:extLst>
      <p:ext uri="{BB962C8B-B14F-4D97-AF65-F5344CB8AC3E}">
        <p14:creationId xmlns:p14="http://schemas.microsoft.com/office/powerpoint/2010/main" val="2234985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howtomechatronics.com/wp-content/uploads/2015/07/Ultrasonic-Sensor-Equasions.png?x57244" TargetMode="Externa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 \vtuupdatedlogo.png">
            <a:extLst>
              <a:ext uri="{FF2B5EF4-FFF2-40B4-BE49-F238E27FC236}">
                <a16:creationId xmlns="" xmlns:a16="http://schemas.microsoft.com/office/drawing/2014/main" id="{BF7DC9E4-68F2-483D-A3E9-C2EFBC90C95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86" y="1530885"/>
            <a:ext cx="1514475" cy="1511618"/>
          </a:xfrm>
          <a:prstGeom prst="rect">
            <a:avLst/>
          </a:prstGeom>
          <a:noFill/>
          <a:ln>
            <a:noFill/>
          </a:ln>
        </p:spPr>
      </p:pic>
      <p:pic>
        <p:nvPicPr>
          <p:cNvPr id="11" name="Picture 10" descr="E:\phonebackup\sem1.jpg">
            <a:extLst>
              <a:ext uri="{FF2B5EF4-FFF2-40B4-BE49-F238E27FC236}">
                <a16:creationId xmlns="" xmlns:a16="http://schemas.microsoft.com/office/drawing/2014/main" id="{F88ECAE4-D90A-4468-A257-1C4BCDB640A4}"/>
              </a:ext>
            </a:extLst>
          </p:cNvPr>
          <p:cNvPicPr/>
          <p:nvPr/>
        </p:nvPicPr>
        <p:blipFill>
          <a:blip r:embed="rId4" cstate="print"/>
          <a:stretch>
            <a:fillRect/>
          </a:stretch>
        </p:blipFill>
        <p:spPr bwMode="auto">
          <a:xfrm>
            <a:off x="7319255" y="1664430"/>
            <a:ext cx="1253779" cy="1294307"/>
          </a:xfrm>
          <a:prstGeom prst="rect">
            <a:avLst/>
          </a:prstGeom>
          <a:noFill/>
          <a:ln w="9525">
            <a:noFill/>
            <a:miter lim="800000"/>
            <a:headEnd/>
            <a:tailEnd/>
          </a:ln>
        </p:spPr>
      </p:pic>
      <p:sp>
        <p:nvSpPr>
          <p:cNvPr id="12" name="Rectangle 11">
            <a:extLst>
              <a:ext uri="{FF2B5EF4-FFF2-40B4-BE49-F238E27FC236}">
                <a16:creationId xmlns="" xmlns:a16="http://schemas.microsoft.com/office/drawing/2014/main" id="{42B2449F-0D66-4D91-A059-9B418D5A3FEB}"/>
              </a:ext>
            </a:extLst>
          </p:cNvPr>
          <p:cNvSpPr/>
          <p:nvPr/>
        </p:nvSpPr>
        <p:spPr>
          <a:xfrm>
            <a:off x="779216" y="177835"/>
            <a:ext cx="7793818" cy="1269578"/>
          </a:xfrm>
          <a:prstGeom prst="rect">
            <a:avLst/>
          </a:prstGeom>
        </p:spPr>
        <p:txBody>
          <a:bodyPr wrap="square" lIns="68580" tIns="34290" rIns="68580" bIns="34290">
            <a:spAutoFit/>
          </a:bodyPr>
          <a:lstStyle/>
          <a:p>
            <a:pPr algn="ctr"/>
            <a:r>
              <a:rPr lang="en-US" sz="2100" b="1" dirty="0"/>
              <a:t>Department of Electronics and Communication Engineering</a:t>
            </a:r>
            <a:endParaRPr lang="en-US" sz="2100" dirty="0"/>
          </a:p>
          <a:p>
            <a:pPr algn="ctr"/>
            <a:r>
              <a:rPr lang="en-US" sz="2100" b="1" dirty="0">
                <a:solidFill>
                  <a:srgbClr val="FF0000"/>
                </a:solidFill>
                <a:latin typeface="Times New Roman" panose="02020603050405020304" pitchFamily="18" charset="0"/>
                <a:ea typeface="Calibri" panose="020F0502020204030204" pitchFamily="34" charset="0"/>
                <a:cs typeface="Arial Rounded MT Bold"/>
              </a:rPr>
              <a:t>Govt. Sri Krishnarajendra Silver Jubilee Technological Institute</a:t>
            </a:r>
            <a:endParaRPr lang="en-US" sz="1500" dirty="0">
              <a:solidFill>
                <a:srgbClr val="000000"/>
              </a:solidFill>
              <a:latin typeface="Arial Rounded MT Bold"/>
              <a:ea typeface="Calibri" panose="020F0502020204030204" pitchFamily="34" charset="0"/>
              <a:cs typeface="Arial Rounded MT Bold"/>
            </a:endParaRPr>
          </a:p>
          <a:p>
            <a:pPr algn="ctr"/>
            <a:r>
              <a:rPr lang="en-US" sz="1800" b="1" dirty="0">
                <a:solidFill>
                  <a:srgbClr val="000000"/>
                </a:solidFill>
                <a:latin typeface="Times New Roman" panose="02020603050405020304" pitchFamily="18" charset="0"/>
                <a:ea typeface="Calibri" panose="020F0502020204030204" pitchFamily="34" charset="0"/>
                <a:cs typeface="Arial Rounded MT Bold"/>
              </a:rPr>
              <a:t>K R Circle, Bengaluru -560001</a:t>
            </a:r>
          </a:p>
          <a:p>
            <a:pPr algn="ctr"/>
            <a:r>
              <a:rPr lang="en-US" sz="1800" b="1" dirty="0">
                <a:solidFill>
                  <a:schemeClr val="accent1">
                    <a:lumMod val="75000"/>
                  </a:schemeClr>
                </a:solidFill>
                <a:latin typeface="Times New Roman" panose="02020603050405020304" pitchFamily="18" charset="0"/>
                <a:ea typeface="Calibri" panose="020F0502020204030204" pitchFamily="34" charset="0"/>
                <a:cs typeface="Arial Rounded MT Bold"/>
              </a:rPr>
              <a:t>(</a:t>
            </a:r>
            <a:r>
              <a:rPr lang="en-US" sz="1800" b="1" i="1" dirty="0">
                <a:solidFill>
                  <a:schemeClr val="accent1">
                    <a:lumMod val="75000"/>
                  </a:schemeClr>
                </a:solidFill>
                <a:latin typeface="Times New Roman" panose="02020603050405020304" pitchFamily="18" charset="0"/>
                <a:ea typeface="Calibri" panose="020F0502020204030204" pitchFamily="34" charset="0"/>
                <a:cs typeface="Arial Rounded MT Bold"/>
              </a:rPr>
              <a:t>Affiliated to VTU, </a:t>
            </a:r>
            <a:r>
              <a:rPr lang="en-US" sz="1800" b="1" i="1" dirty="0" err="1">
                <a:solidFill>
                  <a:schemeClr val="accent1">
                    <a:lumMod val="75000"/>
                  </a:schemeClr>
                </a:solidFill>
                <a:latin typeface="Times New Roman" panose="02020603050405020304" pitchFamily="18" charset="0"/>
                <a:ea typeface="Calibri" panose="020F0502020204030204" pitchFamily="34" charset="0"/>
                <a:cs typeface="Arial Rounded MT Bold"/>
              </a:rPr>
              <a:t>Belagavi</a:t>
            </a:r>
            <a:r>
              <a:rPr lang="en-US" sz="1800" b="1" i="1" dirty="0">
                <a:solidFill>
                  <a:schemeClr val="accent1">
                    <a:lumMod val="75000"/>
                  </a:schemeClr>
                </a:solidFill>
                <a:latin typeface="Times New Roman" panose="02020603050405020304" pitchFamily="18" charset="0"/>
                <a:ea typeface="Calibri" panose="020F0502020204030204" pitchFamily="34" charset="0"/>
                <a:cs typeface="Arial Rounded MT Bold"/>
              </a:rPr>
              <a:t> &amp; Approved by AICTE, New Delhi</a:t>
            </a:r>
            <a:r>
              <a:rPr lang="en-US" sz="1800" b="1" dirty="0">
                <a:solidFill>
                  <a:schemeClr val="accent1">
                    <a:lumMod val="75000"/>
                  </a:schemeClr>
                </a:solidFill>
                <a:latin typeface="Times New Roman" panose="02020603050405020304" pitchFamily="18" charset="0"/>
                <a:ea typeface="Calibri" panose="020F0502020204030204" pitchFamily="34" charset="0"/>
                <a:cs typeface="Arial Rounded MT Bold"/>
              </a:rPr>
              <a:t>)</a:t>
            </a:r>
            <a:endParaRPr lang="en-US" sz="1500" dirty="0">
              <a:solidFill>
                <a:schemeClr val="accent1">
                  <a:lumMod val="75000"/>
                </a:schemeClr>
              </a:solidFill>
              <a:latin typeface="Arial Rounded MT Bold"/>
              <a:ea typeface="Calibri" panose="020F0502020204030204" pitchFamily="34" charset="0"/>
              <a:cs typeface="Arial Rounded MT Bold"/>
            </a:endParaRPr>
          </a:p>
        </p:txBody>
      </p:sp>
      <p:sp>
        <p:nvSpPr>
          <p:cNvPr id="13" name="Rectangle 12">
            <a:extLst>
              <a:ext uri="{FF2B5EF4-FFF2-40B4-BE49-F238E27FC236}">
                <a16:creationId xmlns="" xmlns:a16="http://schemas.microsoft.com/office/drawing/2014/main" id="{AB6F7965-A6DB-4542-9FC2-6E0517CC07D3}"/>
              </a:ext>
            </a:extLst>
          </p:cNvPr>
          <p:cNvSpPr/>
          <p:nvPr/>
        </p:nvSpPr>
        <p:spPr>
          <a:xfrm>
            <a:off x="920692" y="1957620"/>
            <a:ext cx="7196071" cy="1131079"/>
          </a:xfrm>
          <a:prstGeom prst="rect">
            <a:avLst/>
          </a:prstGeom>
        </p:spPr>
        <p:txBody>
          <a:bodyPr wrap="square" lIns="68580" tIns="34290" rIns="68580" bIns="34290">
            <a:spAutoFit/>
          </a:bodyPr>
          <a:lstStyle/>
          <a:p>
            <a:pPr algn="ctr"/>
            <a:r>
              <a:rPr lang="en-US" sz="1800" b="1" dirty="0">
                <a:solidFill>
                  <a:srgbClr val="000000"/>
                </a:solidFill>
                <a:latin typeface="Times New Roman" panose="02020603050405020304" pitchFamily="18" charset="0"/>
                <a:ea typeface="Calibri" panose="020F0502020204030204" pitchFamily="34" charset="0"/>
                <a:cs typeface="Arial Rounded MT Bold"/>
              </a:rPr>
              <a:t>Project Presentation </a:t>
            </a:r>
          </a:p>
          <a:p>
            <a:pPr algn="ctr"/>
            <a:r>
              <a:rPr lang="en-US" sz="1800" b="1" dirty="0">
                <a:solidFill>
                  <a:srgbClr val="000000"/>
                </a:solidFill>
                <a:latin typeface="Times New Roman" panose="02020603050405020304" pitchFamily="18" charset="0"/>
                <a:ea typeface="Calibri" panose="020F0502020204030204" pitchFamily="34" charset="0"/>
                <a:cs typeface="Arial Rounded MT Bold"/>
              </a:rPr>
              <a:t>on</a:t>
            </a:r>
            <a:endParaRPr lang="en-US" sz="2100" b="1" dirty="0">
              <a:solidFill>
                <a:srgbClr val="000000"/>
              </a:solidFill>
              <a:latin typeface="Times New Roman" panose="02020603050405020304" pitchFamily="18" charset="0"/>
              <a:ea typeface="Calibri" panose="020F0502020204030204" pitchFamily="34" charset="0"/>
              <a:cs typeface="Arial Rounded MT Bold"/>
            </a:endParaRPr>
          </a:p>
          <a:p>
            <a:pPr algn="ctr"/>
            <a:endParaRPr lang="en-US" sz="900" b="1" dirty="0">
              <a:solidFill>
                <a:srgbClr val="000000"/>
              </a:solidFill>
              <a:latin typeface="Times New Roman" panose="02020603050405020304" pitchFamily="18" charset="0"/>
              <a:ea typeface="Calibri" panose="020F0502020204030204" pitchFamily="34" charset="0"/>
              <a:cs typeface="Arial Rounded MT Bold"/>
            </a:endParaRPr>
          </a:p>
          <a:p>
            <a:pPr algn="ctr"/>
            <a:r>
              <a:rPr lang="en-US" sz="2400" b="1" dirty="0">
                <a:effectLst>
                  <a:outerShdw dist="38100" dir="2700000" algn="bl">
                    <a:schemeClr val="accent5"/>
                  </a:outerShdw>
                </a:effectLst>
              </a:rPr>
              <a:t>“Intelligent Driver Assistance System”</a:t>
            </a:r>
            <a:endParaRPr lang="en-US" sz="2100" dirty="0">
              <a:solidFill>
                <a:srgbClr val="FF0000"/>
              </a:solidFill>
            </a:endParaRPr>
          </a:p>
        </p:txBody>
      </p:sp>
      <p:sp>
        <p:nvSpPr>
          <p:cNvPr id="14" name="Rectangle 13">
            <a:extLst>
              <a:ext uri="{FF2B5EF4-FFF2-40B4-BE49-F238E27FC236}">
                <a16:creationId xmlns="" xmlns:a16="http://schemas.microsoft.com/office/drawing/2014/main" id="{EB72F3E5-F4CF-4EBF-908A-8CE6759D4B9A}"/>
              </a:ext>
            </a:extLst>
          </p:cNvPr>
          <p:cNvSpPr/>
          <p:nvPr/>
        </p:nvSpPr>
        <p:spPr>
          <a:xfrm>
            <a:off x="5633891" y="3294310"/>
            <a:ext cx="2939143" cy="1454244"/>
          </a:xfrm>
          <a:prstGeom prst="rect">
            <a:avLst/>
          </a:prstGeom>
        </p:spPr>
        <p:txBody>
          <a:bodyPr wrap="square" lIns="68580" tIns="34290" rIns="68580" bIns="34290">
            <a:spAutoFit/>
          </a:bodyPr>
          <a:lstStyle/>
          <a:p>
            <a:pPr algn="ctr"/>
            <a:r>
              <a:rPr lang="en-US" sz="1800" b="1" i="1" dirty="0">
                <a:latin typeface="Times New Roman" panose="02020603050405020304" pitchFamily="18" charset="0"/>
                <a:cs typeface="Times New Roman" panose="02020603050405020304" pitchFamily="18" charset="0"/>
              </a:rPr>
              <a:t>  Under the Guidance of</a:t>
            </a:r>
            <a:r>
              <a:rPr lang="en-US" sz="1800" b="1" dirty="0">
                <a:latin typeface="Times New Roman" panose="02020603050405020304" pitchFamily="18" charset="0"/>
                <a:cs typeface="Times New Roman" panose="02020603050405020304" pitchFamily="18" charset="0"/>
              </a:rPr>
              <a:t> </a:t>
            </a:r>
          </a:p>
          <a:p>
            <a:pPr algn="ctr"/>
            <a:endParaRPr lang="en-US" sz="1800" b="1" dirty="0">
              <a:latin typeface="Times New Roman" panose="02020603050405020304" pitchFamily="18" charset="0"/>
              <a:cs typeface="Times New Roman" panose="02020603050405020304" pitchFamily="18" charset="0"/>
            </a:endParaRPr>
          </a:p>
          <a:p>
            <a:pPr algn="ctr"/>
            <a:r>
              <a:rPr 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u="sng" dirty="0">
                <a:latin typeface="Times New Roman" panose="02020603050405020304" pitchFamily="18" charset="0"/>
                <a:cs typeface="Times New Roman" panose="02020603050405020304" pitchFamily="18" charset="0"/>
              </a:rPr>
              <a:t>Prof. MAMATHA R</a:t>
            </a:r>
          </a:p>
          <a:p>
            <a:pPr algn="ctr"/>
            <a:r>
              <a:rPr lang="en-US" sz="1800" b="1" dirty="0">
                <a:latin typeface="Times New Roman" panose="02020603050405020304" pitchFamily="18" charset="0"/>
                <a:cs typeface="Times New Roman" panose="02020603050405020304" pitchFamily="18" charset="0"/>
              </a:rPr>
              <a:t>Assistant Professor</a:t>
            </a:r>
          </a:p>
          <a:p>
            <a:pPr algn="ctr"/>
            <a:r>
              <a:rPr lang="en-US" sz="1800" b="1" dirty="0">
                <a:latin typeface="Times New Roman" panose="02020603050405020304" pitchFamily="18" charset="0"/>
                <a:cs typeface="Times New Roman" panose="02020603050405020304" pitchFamily="18" charset="0"/>
              </a:rPr>
              <a:t>Dept. of ECE</a:t>
            </a:r>
          </a:p>
        </p:txBody>
      </p:sp>
      <p:sp>
        <p:nvSpPr>
          <p:cNvPr id="15" name="TextBox 14">
            <a:extLst>
              <a:ext uri="{FF2B5EF4-FFF2-40B4-BE49-F238E27FC236}">
                <a16:creationId xmlns="" xmlns:a16="http://schemas.microsoft.com/office/drawing/2014/main" id="{B615C909-4D82-45F3-B252-B0CF972A3B3E}"/>
              </a:ext>
            </a:extLst>
          </p:cNvPr>
          <p:cNvSpPr txBox="1"/>
          <p:nvPr/>
        </p:nvSpPr>
        <p:spPr>
          <a:xfrm>
            <a:off x="779216" y="3294310"/>
            <a:ext cx="2721918" cy="1454244"/>
          </a:xfrm>
          <a:prstGeom prst="rect">
            <a:avLst/>
          </a:prstGeom>
          <a:noFill/>
        </p:spPr>
        <p:txBody>
          <a:bodyPr wrap="square" lIns="68580" tIns="34290" rIns="68580" bIns="34290" rtlCol="0">
            <a:spAutoFit/>
          </a:bodyPr>
          <a:lstStyle/>
          <a:p>
            <a:pPr algn="ctr"/>
            <a:r>
              <a:rPr lang="en-US" sz="1800" b="1" i="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Presented by</a:t>
            </a:r>
          </a:p>
          <a:p>
            <a:pPr algn="ctr"/>
            <a:endParaRPr lang="en-US" sz="1800" b="1" i="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r>
              <a:rPr lang="en-US" sz="1800"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Lokesh V   1SK13EC017 </a:t>
            </a:r>
          </a:p>
          <a:p>
            <a:pPr algn="ctr"/>
            <a:r>
              <a:rPr lang="en-US" sz="1800"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Shreyas M  1SK13EC054</a:t>
            </a:r>
          </a:p>
          <a:p>
            <a:pPr algn="ctr"/>
            <a:r>
              <a:rPr lang="en-US" sz="1800"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 Rakesh    1SK13EC058                                                               </a:t>
            </a:r>
            <a:r>
              <a:rPr 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p>
        </p:txBody>
      </p:sp>
      <p:sp>
        <p:nvSpPr>
          <p:cNvPr id="1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912060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cxnSpLocks/>
          </p:cNvCxnSpPr>
          <p:nvPr/>
        </p:nvCxnSpPr>
        <p:spPr>
          <a:xfrm flipV="1">
            <a:off x="212846" y="700540"/>
            <a:ext cx="3767465"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2846" y="215792"/>
            <a:ext cx="4771622" cy="484748"/>
          </a:xfrm>
          <a:prstGeom prst="rect">
            <a:avLst/>
          </a:prstGeom>
          <a:noFill/>
        </p:spPr>
        <p:txBody>
          <a:bodyPr wrap="square" lIns="68580" tIns="34290" rIns="68580" bIns="34290" rtlCol="0">
            <a:spAutoFit/>
          </a:bodyPr>
          <a:lstStyle/>
          <a:p>
            <a:r>
              <a:rPr lang="en-US" sz="2700" b="1" dirty="0"/>
              <a:t>Components and Tools</a:t>
            </a:r>
          </a:p>
        </p:txBody>
      </p:sp>
      <p:sp>
        <p:nvSpPr>
          <p:cNvPr id="11" name="Rectangle 10">
            <a:extLst>
              <a:ext uri="{FF2B5EF4-FFF2-40B4-BE49-F238E27FC236}">
                <a16:creationId xmlns="" xmlns:a16="http://schemas.microsoft.com/office/drawing/2014/main" id="{C4101709-9997-4E05-AA3A-12455BC123AB}"/>
              </a:ext>
            </a:extLst>
          </p:cNvPr>
          <p:cNvSpPr/>
          <p:nvPr/>
        </p:nvSpPr>
        <p:spPr>
          <a:xfrm>
            <a:off x="320616" y="996267"/>
            <a:ext cx="7793182" cy="3576107"/>
          </a:xfrm>
          <a:prstGeom prst="rect">
            <a:avLst/>
          </a:prstGeom>
        </p:spPr>
        <p:txBody>
          <a:bodyPr wrap="square" lIns="68580" tIns="34290" rIns="68580" bIns="34290">
            <a:spAutoFit/>
          </a:bodyPr>
          <a:lstStyle/>
          <a:p>
            <a:pPr>
              <a:lnSpc>
                <a:spcPct val="115000"/>
              </a:lnSpc>
              <a:spcAft>
                <a:spcPts val="750"/>
              </a:spcAft>
            </a:pPr>
            <a:r>
              <a:rPr lang="en-IN" sz="1500" b="1" u="sng" dirty="0">
                <a:latin typeface="Times New Roman" panose="02020603050405020304" pitchFamily="18" charset="0"/>
                <a:ea typeface="Times New Roman" panose="02020603050405020304" pitchFamily="18" charset="0"/>
                <a:cs typeface="Latha"/>
              </a:rPr>
              <a:t>Hardware </a:t>
            </a:r>
          </a:p>
          <a:p>
            <a:pPr>
              <a:lnSpc>
                <a:spcPct val="115000"/>
              </a:lnSpc>
              <a:spcAft>
                <a:spcPts val="750"/>
              </a:spcAft>
            </a:pPr>
            <a:r>
              <a:rPr lang="en-IN" sz="1200" dirty="0">
                <a:latin typeface="Times New Roman" panose="02020603050405020304" pitchFamily="18" charset="0"/>
                <a:ea typeface="Times New Roman" panose="02020603050405020304" pitchFamily="18" charset="0"/>
                <a:cs typeface="Latha"/>
              </a:rPr>
              <a:t>Monitor</a:t>
            </a:r>
            <a:r>
              <a:rPr lang="en-IN" sz="1200" b="1" dirty="0">
                <a:latin typeface="Calibri" panose="020F0502020204030204" pitchFamily="34" charset="0"/>
                <a:ea typeface="Times New Roman" panose="02020603050405020304" pitchFamily="18" charset="0"/>
                <a:cs typeface="Latha"/>
              </a:rPr>
              <a:t>	   	     :	</a:t>
            </a:r>
            <a:r>
              <a:rPr lang="en-IN" sz="1200" dirty="0">
                <a:latin typeface="Times New Roman" panose="02020603050405020304" pitchFamily="18" charset="0"/>
                <a:ea typeface="Times New Roman" panose="02020603050405020304" pitchFamily="18" charset="0"/>
                <a:cs typeface="Latha"/>
              </a:rPr>
              <a:t>15 inch </a:t>
            </a:r>
            <a:r>
              <a:rPr lang="en-IN" sz="1200" dirty="0" err="1">
                <a:latin typeface="Times New Roman" panose="02020603050405020304" pitchFamily="18" charset="0"/>
                <a:ea typeface="Times New Roman" panose="02020603050405020304" pitchFamily="18" charset="0"/>
                <a:cs typeface="Latha"/>
              </a:rPr>
              <a:t>color</a:t>
            </a:r>
            <a:r>
              <a:rPr lang="en-IN" sz="1200" dirty="0">
                <a:latin typeface="Times New Roman" panose="02020603050405020304" pitchFamily="18" charset="0"/>
                <a:ea typeface="Times New Roman" panose="02020603050405020304" pitchFamily="18" charset="0"/>
                <a:cs typeface="Latha"/>
              </a:rPr>
              <a:t> display</a:t>
            </a:r>
            <a:endParaRPr lang="en-US" sz="1200" dirty="0">
              <a:latin typeface="Calibri" panose="020F0502020204030204" pitchFamily="34" charset="0"/>
              <a:ea typeface="Times New Roman" panose="02020603050405020304" pitchFamily="18" charset="0"/>
              <a:cs typeface="Latha"/>
            </a:endParaRPr>
          </a:p>
          <a:p>
            <a:pPr>
              <a:lnSpc>
                <a:spcPct val="150000"/>
              </a:lnSpc>
            </a:pPr>
            <a:r>
              <a:rPr lang="en-IN" sz="1200" dirty="0">
                <a:latin typeface="Times New Roman" panose="02020603050405020304" pitchFamily="18" charset="0"/>
                <a:ea typeface="Times New Roman" panose="02020603050405020304" pitchFamily="18" charset="0"/>
                <a:cs typeface="Latha"/>
              </a:rPr>
              <a:t> </a:t>
            </a:r>
            <a:endParaRPr lang="en-US" sz="1200" dirty="0">
              <a:latin typeface="Calibri" panose="020F0502020204030204" pitchFamily="34" charset="0"/>
              <a:ea typeface="Times New Roman" panose="02020603050405020304" pitchFamily="18" charset="0"/>
              <a:cs typeface="Latha"/>
            </a:endParaRPr>
          </a:p>
          <a:p>
            <a:pPr>
              <a:lnSpc>
                <a:spcPct val="115000"/>
              </a:lnSpc>
              <a:spcAft>
                <a:spcPts val="750"/>
              </a:spcAft>
            </a:pPr>
            <a:r>
              <a:rPr lang="en-IN" sz="1200" dirty="0">
                <a:latin typeface="Times" panose="02020603050405020304" pitchFamily="18" charset="0"/>
                <a:ea typeface="Times New Roman" panose="02020603050405020304" pitchFamily="18" charset="0"/>
                <a:cs typeface="Latha"/>
              </a:rPr>
              <a:t>Device Side	   :  	2 Arduino microcontroller board</a:t>
            </a:r>
            <a:br>
              <a:rPr lang="en-IN" sz="1200" dirty="0">
                <a:latin typeface="Times" panose="02020603050405020304" pitchFamily="18" charset="0"/>
                <a:ea typeface="Times New Roman" panose="02020603050405020304" pitchFamily="18" charset="0"/>
                <a:cs typeface="Latha"/>
              </a:rPr>
            </a:br>
            <a:r>
              <a:rPr lang="en-IN" sz="1200" dirty="0">
                <a:latin typeface="Times" panose="02020603050405020304" pitchFamily="18" charset="0"/>
                <a:ea typeface="Times New Roman" panose="02020603050405020304" pitchFamily="18" charset="0"/>
                <a:cs typeface="Latha"/>
              </a:rPr>
              <a:t>			RF 433 MHZ Transmitter and Receiver</a:t>
            </a:r>
            <a:br>
              <a:rPr lang="en-IN" sz="1200" dirty="0">
                <a:latin typeface="Times" panose="02020603050405020304" pitchFamily="18" charset="0"/>
                <a:ea typeface="Times New Roman" panose="02020603050405020304" pitchFamily="18" charset="0"/>
                <a:cs typeface="Latha"/>
              </a:rPr>
            </a:br>
            <a:r>
              <a:rPr lang="en-IN" sz="1200" dirty="0">
                <a:latin typeface="Times" panose="02020603050405020304" pitchFamily="18" charset="0"/>
                <a:ea typeface="Times New Roman" panose="02020603050405020304" pitchFamily="18" charset="0"/>
                <a:cs typeface="Latha"/>
              </a:rPr>
              <a:t>			Ultrasonic Sensor</a:t>
            </a:r>
            <a:br>
              <a:rPr lang="en-IN" sz="1200" dirty="0">
                <a:latin typeface="Times" panose="02020603050405020304" pitchFamily="18" charset="0"/>
                <a:ea typeface="Times New Roman" panose="02020603050405020304" pitchFamily="18" charset="0"/>
                <a:cs typeface="Latha"/>
              </a:rPr>
            </a:br>
            <a:r>
              <a:rPr lang="en-IN" sz="1200" dirty="0">
                <a:latin typeface="Times" panose="02020603050405020304" pitchFamily="18" charset="0"/>
                <a:ea typeface="Times New Roman" panose="02020603050405020304" pitchFamily="18" charset="0"/>
                <a:cs typeface="Latha"/>
              </a:rPr>
              <a:t>                                        	Serial Cable  </a:t>
            </a:r>
            <a:r>
              <a:rPr lang="en-IN" sz="1200" dirty="0" smtClean="0">
                <a:latin typeface="Times" panose="02020603050405020304" pitchFamily="18" charset="0"/>
                <a:ea typeface="Times New Roman" panose="02020603050405020304" pitchFamily="18" charset="0"/>
                <a:cs typeface="Latha"/>
              </a:rPr>
              <a:t/>
            </a:r>
            <a:br>
              <a:rPr lang="en-IN" sz="1200" dirty="0" smtClean="0">
                <a:latin typeface="Times" panose="02020603050405020304" pitchFamily="18" charset="0"/>
                <a:ea typeface="Times New Roman" panose="02020603050405020304" pitchFamily="18" charset="0"/>
                <a:cs typeface="Latha"/>
              </a:rPr>
            </a:br>
            <a:r>
              <a:rPr lang="en-IN" sz="1200" dirty="0" smtClean="0">
                <a:latin typeface="Times" panose="02020603050405020304" pitchFamily="18" charset="0"/>
                <a:ea typeface="Times New Roman" panose="02020603050405020304" pitchFamily="18" charset="0"/>
                <a:cs typeface="Latha"/>
              </a:rPr>
              <a:t>			DC Motor</a:t>
            </a:r>
            <a:endParaRPr lang="en-US" sz="1200" dirty="0">
              <a:latin typeface="Calibri" panose="020F0502020204030204" pitchFamily="34" charset="0"/>
              <a:ea typeface="Times New Roman" panose="02020603050405020304" pitchFamily="18" charset="0"/>
              <a:cs typeface="Latha"/>
            </a:endParaRPr>
          </a:p>
          <a:p>
            <a:pPr>
              <a:lnSpc>
                <a:spcPct val="150000"/>
              </a:lnSpc>
            </a:pPr>
            <a:r>
              <a:rPr lang="en-IN" sz="1500" b="1" u="sng" dirty="0">
                <a:latin typeface="Times New Roman" panose="02020603050405020304" pitchFamily="18" charset="0"/>
                <a:ea typeface="Times New Roman" panose="02020603050405020304" pitchFamily="18" charset="0"/>
                <a:cs typeface="Latha"/>
              </a:rPr>
              <a:t>Software (Tools &amp;Technologies)</a:t>
            </a:r>
            <a:endParaRPr lang="en-US" sz="1100" u="sng" dirty="0">
              <a:latin typeface="Calibri" panose="020F0502020204030204" pitchFamily="34" charset="0"/>
              <a:ea typeface="Times New Roman" panose="02020603050405020304" pitchFamily="18" charset="0"/>
              <a:cs typeface="Latha"/>
            </a:endParaRPr>
          </a:p>
          <a:p>
            <a:pPr algn="just">
              <a:lnSpc>
                <a:spcPct val="150000"/>
              </a:lnSpc>
              <a:spcAft>
                <a:spcPts val="750"/>
              </a:spcAft>
            </a:pPr>
            <a:r>
              <a:rPr lang="en-IN" sz="1200" dirty="0">
                <a:latin typeface="Times New Roman" panose="02020603050405020304" pitchFamily="18" charset="0"/>
                <a:ea typeface="Times New Roman" panose="02020603050405020304" pitchFamily="18" charset="0"/>
                <a:cs typeface="Latha"/>
              </a:rPr>
              <a:t>Platform		</a:t>
            </a:r>
            <a:r>
              <a:rPr lang="en-IN" sz="1200" b="1" dirty="0">
                <a:latin typeface="Times New Roman" panose="02020603050405020304" pitchFamily="18" charset="0"/>
                <a:ea typeface="Times New Roman" panose="02020603050405020304" pitchFamily="18" charset="0"/>
                <a:cs typeface="Latha"/>
              </a:rPr>
              <a:t>:</a:t>
            </a:r>
            <a:r>
              <a:rPr lang="en-IN" sz="1200" dirty="0">
                <a:latin typeface="Times New Roman" panose="02020603050405020304" pitchFamily="18" charset="0"/>
                <a:ea typeface="Times New Roman" panose="02020603050405020304" pitchFamily="18" charset="0"/>
                <a:cs typeface="Latha"/>
              </a:rPr>
              <a:t>	Arduino</a:t>
            </a:r>
            <a:endParaRPr lang="en-US" sz="1200" dirty="0">
              <a:latin typeface="Calibri" panose="020F0502020204030204" pitchFamily="34" charset="0"/>
              <a:ea typeface="Times New Roman" panose="02020603050405020304" pitchFamily="18" charset="0"/>
              <a:cs typeface="Latha"/>
            </a:endParaRPr>
          </a:p>
          <a:p>
            <a:pPr algn="just">
              <a:lnSpc>
                <a:spcPct val="150000"/>
              </a:lnSpc>
              <a:spcAft>
                <a:spcPts val="750"/>
              </a:spcAft>
            </a:pPr>
            <a:r>
              <a:rPr lang="en-IN" sz="1200" dirty="0">
                <a:latin typeface="Times New Roman" panose="02020603050405020304" pitchFamily="18" charset="0"/>
                <a:ea typeface="Times New Roman" panose="02020603050405020304" pitchFamily="18" charset="0"/>
                <a:cs typeface="Latha"/>
              </a:rPr>
              <a:t>Language		</a:t>
            </a:r>
            <a:r>
              <a:rPr lang="en-IN" sz="1200" b="1" dirty="0">
                <a:latin typeface="Times New Roman" panose="02020603050405020304" pitchFamily="18" charset="0"/>
                <a:ea typeface="Times New Roman" panose="02020603050405020304" pitchFamily="18" charset="0"/>
                <a:cs typeface="Latha"/>
              </a:rPr>
              <a:t>:</a:t>
            </a:r>
            <a:r>
              <a:rPr lang="en-IN" sz="1200" dirty="0">
                <a:latin typeface="Times New Roman" panose="02020603050405020304" pitchFamily="18" charset="0"/>
                <a:ea typeface="Times New Roman" panose="02020603050405020304" pitchFamily="18" charset="0"/>
                <a:cs typeface="Latha"/>
              </a:rPr>
              <a:t>	C/C++</a:t>
            </a:r>
            <a:endParaRPr lang="en-US" sz="1200" dirty="0">
              <a:latin typeface="Calibri" panose="020F0502020204030204" pitchFamily="34" charset="0"/>
              <a:ea typeface="Times New Roman" panose="02020603050405020304" pitchFamily="18" charset="0"/>
              <a:cs typeface="Latha"/>
            </a:endParaRPr>
          </a:p>
          <a:p>
            <a:pPr algn="just">
              <a:lnSpc>
                <a:spcPct val="150000"/>
              </a:lnSpc>
              <a:spcAft>
                <a:spcPts val="750"/>
              </a:spcAft>
            </a:pPr>
            <a:r>
              <a:rPr lang="en-IN" sz="1200" dirty="0" smtClean="0">
                <a:latin typeface="Times New Roman" panose="02020603050405020304" pitchFamily="18" charset="0"/>
                <a:ea typeface="Times New Roman" panose="02020603050405020304" pitchFamily="18" charset="0"/>
                <a:cs typeface="Latha"/>
              </a:rPr>
              <a:t>IDE/Tool/GUI             </a:t>
            </a:r>
            <a:r>
              <a:rPr lang="en-IN" sz="1200" b="1" dirty="0">
                <a:latin typeface="Times New Roman" panose="02020603050405020304" pitchFamily="18" charset="0"/>
                <a:ea typeface="Times New Roman" panose="02020603050405020304" pitchFamily="18" charset="0"/>
                <a:cs typeface="Latha"/>
              </a:rPr>
              <a:t>:</a:t>
            </a:r>
            <a:r>
              <a:rPr lang="en-IN" sz="1200" dirty="0">
                <a:latin typeface="Times New Roman" panose="02020603050405020304" pitchFamily="18" charset="0"/>
                <a:ea typeface="Times New Roman" panose="02020603050405020304" pitchFamily="18" charset="0"/>
                <a:cs typeface="Latha"/>
              </a:rPr>
              <a:t>                 </a:t>
            </a:r>
            <a:r>
              <a:rPr lang="en-IN" sz="1200" dirty="0" err="1">
                <a:latin typeface="Times New Roman" panose="02020603050405020304" pitchFamily="18" charset="0"/>
                <a:ea typeface="Times New Roman" panose="02020603050405020304" pitchFamily="18" charset="0"/>
                <a:cs typeface="Latha"/>
              </a:rPr>
              <a:t>MatLab</a:t>
            </a:r>
            <a:endParaRPr lang="en-US" sz="1200" dirty="0">
              <a:latin typeface="Calibri" panose="020F0502020204030204" pitchFamily="34" charset="0"/>
              <a:ea typeface="Times New Roman" panose="02020603050405020304" pitchFamily="18" charset="0"/>
              <a:cs typeface="Latha"/>
            </a:endParaRPr>
          </a:p>
        </p:txBody>
      </p:sp>
      <p:pic>
        <p:nvPicPr>
          <p:cNvPr id="3" name="Picture 2">
            <a:extLst>
              <a:ext uri="{FF2B5EF4-FFF2-40B4-BE49-F238E27FC236}">
                <a16:creationId xmlns="" xmlns:a16="http://schemas.microsoft.com/office/drawing/2014/main" id="{EBC9AFE8-1928-4182-8977-17F5F0CBB977}"/>
              </a:ext>
            </a:extLst>
          </p:cNvPr>
          <p:cNvPicPr>
            <a:picLocks noChangeAspect="1"/>
          </p:cNvPicPr>
          <p:nvPr/>
        </p:nvPicPr>
        <p:blipFill>
          <a:blip r:embed="rId2" cstate="print"/>
          <a:stretch>
            <a:fillRect/>
          </a:stretch>
        </p:blipFill>
        <p:spPr>
          <a:xfrm>
            <a:off x="4090511" y="160843"/>
            <a:ext cx="2455503" cy="1799453"/>
          </a:xfrm>
          <a:prstGeom prst="rect">
            <a:avLst/>
          </a:prstGeom>
        </p:spPr>
      </p:pic>
      <p:pic>
        <p:nvPicPr>
          <p:cNvPr id="6" name="Picture 5">
            <a:extLst>
              <a:ext uri="{FF2B5EF4-FFF2-40B4-BE49-F238E27FC236}">
                <a16:creationId xmlns="" xmlns:a16="http://schemas.microsoft.com/office/drawing/2014/main" id="{9DAD2FF4-7D86-4EE2-B1AA-34AA17FE10DA}"/>
              </a:ext>
            </a:extLst>
          </p:cNvPr>
          <p:cNvPicPr>
            <a:picLocks noChangeAspect="1"/>
          </p:cNvPicPr>
          <p:nvPr/>
        </p:nvPicPr>
        <p:blipFill>
          <a:blip r:embed="rId3" cstate="print"/>
          <a:stretch>
            <a:fillRect/>
          </a:stretch>
        </p:blipFill>
        <p:spPr>
          <a:xfrm>
            <a:off x="7040032" y="700540"/>
            <a:ext cx="1607344" cy="1607344"/>
          </a:xfrm>
          <a:prstGeom prst="rect">
            <a:avLst/>
          </a:prstGeom>
        </p:spPr>
      </p:pic>
      <p:sp>
        <p:nvSpPr>
          <p:cNvPr id="7" name="AutoShape 4" descr="Image result for ultrasonic sensor">
            <a:extLst>
              <a:ext uri="{FF2B5EF4-FFF2-40B4-BE49-F238E27FC236}">
                <a16:creationId xmlns="" xmlns:a16="http://schemas.microsoft.com/office/drawing/2014/main" id="{4C511239-1A41-4072-9B6B-D725D350CDBC}"/>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pic>
        <p:nvPicPr>
          <p:cNvPr id="8" name="Picture 7">
            <a:extLst>
              <a:ext uri="{FF2B5EF4-FFF2-40B4-BE49-F238E27FC236}">
                <a16:creationId xmlns="" xmlns:a16="http://schemas.microsoft.com/office/drawing/2014/main" id="{E1D5FEE1-4F2B-453F-98BE-226E861BC9AD}"/>
              </a:ext>
            </a:extLst>
          </p:cNvPr>
          <p:cNvPicPr>
            <a:picLocks noChangeAspect="1"/>
          </p:cNvPicPr>
          <p:nvPr/>
        </p:nvPicPr>
        <p:blipFill>
          <a:blip r:embed="rId4" cstate="print"/>
          <a:stretch>
            <a:fillRect/>
          </a:stretch>
        </p:blipFill>
        <p:spPr>
          <a:xfrm>
            <a:off x="3098422" y="3070315"/>
            <a:ext cx="2191211" cy="1671119"/>
          </a:xfrm>
          <a:prstGeom prst="rect">
            <a:avLst/>
          </a:prstGeom>
        </p:spPr>
      </p:pic>
      <p:pic>
        <p:nvPicPr>
          <p:cNvPr id="13" name="Picture 12">
            <a:extLst>
              <a:ext uri="{FF2B5EF4-FFF2-40B4-BE49-F238E27FC236}">
                <a16:creationId xmlns="" xmlns:a16="http://schemas.microsoft.com/office/drawing/2014/main" id="{E9532DF7-7434-420C-94C9-D2693842493A}"/>
              </a:ext>
            </a:extLst>
          </p:cNvPr>
          <p:cNvPicPr>
            <a:picLocks noChangeAspect="1"/>
          </p:cNvPicPr>
          <p:nvPr/>
        </p:nvPicPr>
        <p:blipFill rotWithShape="1">
          <a:blip r:embed="rId5" cstate="print"/>
          <a:srcRect t="941" r="7569"/>
          <a:stretch/>
        </p:blipFill>
        <p:spPr>
          <a:xfrm>
            <a:off x="5671285" y="2512101"/>
            <a:ext cx="3082313" cy="1856056"/>
          </a:xfrm>
          <a:prstGeom prst="rect">
            <a:avLst/>
          </a:prstGeom>
        </p:spPr>
      </p:pic>
      <p:sp>
        <p:nvSpPr>
          <p:cNvPr id="16"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3726076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281797" y="61227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81797" y="149661"/>
            <a:ext cx="4771622" cy="484748"/>
          </a:xfrm>
          <a:prstGeom prst="rect">
            <a:avLst/>
          </a:prstGeom>
          <a:noFill/>
        </p:spPr>
        <p:txBody>
          <a:bodyPr wrap="square" lIns="68580" tIns="34290" rIns="68580" bIns="34290" rtlCol="0">
            <a:spAutoFit/>
          </a:bodyPr>
          <a:lstStyle/>
          <a:p>
            <a:r>
              <a:rPr lang="en-US" sz="2700" b="1" dirty="0"/>
              <a:t>Arduino	</a:t>
            </a:r>
          </a:p>
        </p:txBody>
      </p:sp>
      <p:sp>
        <p:nvSpPr>
          <p:cNvPr id="6" name="Rectangle 5"/>
          <p:cNvSpPr/>
          <p:nvPr/>
        </p:nvSpPr>
        <p:spPr>
          <a:xfrm>
            <a:off x="5249363" y="2123105"/>
            <a:ext cx="4572000" cy="2839239"/>
          </a:xfrm>
          <a:prstGeom prst="rect">
            <a:avLst/>
          </a:prstGeom>
        </p:spPr>
        <p:txBody>
          <a:bodyPr lIns="68580" tIns="34290" rIns="68580" bIns="34290">
            <a:spAutoFit/>
          </a:bodyPr>
          <a:lstStyle/>
          <a:p>
            <a:pPr algn="just">
              <a:lnSpc>
                <a:spcPct val="150000"/>
              </a:lnSpc>
            </a:pPr>
            <a:r>
              <a:rPr lang="en-US" sz="1200" b="1" u="sng" dirty="0">
                <a:solidFill>
                  <a:srgbClr val="000000"/>
                </a:solidFill>
                <a:latin typeface="Times" panose="02020603050405020304" pitchFamily="18" charset="0"/>
                <a:cs typeface="Times" panose="02020603050405020304" pitchFamily="18" charset="0"/>
              </a:rPr>
              <a:t>Features of the </a:t>
            </a:r>
            <a:r>
              <a:rPr lang="en-US" sz="1200" b="1" u="sng" dirty="0" err="1">
                <a:solidFill>
                  <a:srgbClr val="000000"/>
                </a:solidFill>
                <a:latin typeface="Times" panose="02020603050405020304" pitchFamily="18" charset="0"/>
                <a:cs typeface="Times" panose="02020603050405020304" pitchFamily="18" charset="0"/>
              </a:rPr>
              <a:t>Arduino</a:t>
            </a:r>
            <a:r>
              <a:rPr lang="en-US" sz="1200" b="1" u="sng" dirty="0">
                <a:solidFill>
                  <a:srgbClr val="000000"/>
                </a:solidFill>
                <a:latin typeface="Times" panose="02020603050405020304" pitchFamily="18" charset="0"/>
                <a:cs typeface="Times" panose="02020603050405020304" pitchFamily="18" charset="0"/>
              </a:rPr>
              <a:t> UNO:</a:t>
            </a:r>
            <a:endParaRPr lang="en-US" sz="1200" u="sng" dirty="0">
              <a:solidFill>
                <a:srgbClr val="000000"/>
              </a:solidFill>
              <a:latin typeface="Times" panose="02020603050405020304" pitchFamily="18" charset="0"/>
              <a:cs typeface="Times" panose="02020603050405020304" pitchFamily="18" charset="0"/>
            </a:endParaRP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Microcontroller: ATmega328</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Operating Voltage: 5V</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Digital I/O Pins: 14 (of which 6 provide PWM output)</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Analog Input Pins: 6</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DC Current per I/O Pin: 40 mA</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Flash Memory: 32 KB of which 0.5 KB used by </a:t>
            </a:r>
            <a:r>
              <a:rPr lang="en-US" sz="1200" dirty="0" err="1">
                <a:solidFill>
                  <a:srgbClr val="000000"/>
                </a:solidFill>
                <a:latin typeface="Times" panose="02020603050405020304" pitchFamily="18" charset="0"/>
                <a:cs typeface="Times" panose="02020603050405020304" pitchFamily="18" charset="0"/>
              </a:rPr>
              <a:t>bootloader</a:t>
            </a:r>
            <a:endParaRPr lang="en-US" sz="1200" dirty="0">
              <a:solidFill>
                <a:srgbClr val="000000"/>
              </a:solidFill>
              <a:latin typeface="Times" panose="02020603050405020304" pitchFamily="18" charset="0"/>
              <a:cs typeface="Times" panose="02020603050405020304" pitchFamily="18" charset="0"/>
            </a:endParaRP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SRAM: 2 KB (ATmega328)</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EEPROM: 1 KB (ATmega328)</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Clock Speed: 16 MHz</a:t>
            </a:r>
          </a:p>
        </p:txBody>
      </p:sp>
      <p:sp>
        <p:nvSpPr>
          <p:cNvPr id="7" name="Rectangle 6"/>
          <p:cNvSpPr/>
          <p:nvPr/>
        </p:nvSpPr>
        <p:spPr>
          <a:xfrm>
            <a:off x="281797" y="660086"/>
            <a:ext cx="8545799" cy="1454244"/>
          </a:xfrm>
          <a:prstGeom prst="rect">
            <a:avLst/>
          </a:prstGeom>
        </p:spPr>
        <p:txBody>
          <a:bodyPr wrap="square" lIns="68580" tIns="34290" rIns="68580" bIns="34290">
            <a:spAutoFit/>
          </a:bodyPr>
          <a:lstStyle/>
          <a:p>
            <a:pPr algn="just">
              <a:lnSpc>
                <a:spcPct val="150000"/>
              </a:lnSpc>
            </a:pPr>
            <a:r>
              <a:rPr lang="en-US" sz="1200" dirty="0">
                <a:solidFill>
                  <a:srgbClr val="000000"/>
                </a:solidFill>
                <a:latin typeface="Times" panose="02020603050405020304" pitchFamily="18" charset="0"/>
                <a:cs typeface="Times" panose="02020603050405020304" pitchFamily="18" charset="0"/>
              </a:rPr>
              <a:t>The </a:t>
            </a:r>
            <a:r>
              <a:rPr lang="en-US" sz="1200" b="1" dirty="0">
                <a:solidFill>
                  <a:srgbClr val="000000"/>
                </a:solidFill>
                <a:latin typeface="Times" panose="02020603050405020304" pitchFamily="18" charset="0"/>
                <a:cs typeface="Times" panose="02020603050405020304" pitchFamily="18" charset="0"/>
              </a:rPr>
              <a:t>Arduino Uno</a:t>
            </a:r>
            <a:r>
              <a:rPr lang="en-US" sz="1200" dirty="0">
                <a:solidFill>
                  <a:srgbClr val="000000"/>
                </a:solidFill>
                <a:latin typeface="Times" panose="02020603050405020304" pitchFamily="18" charset="0"/>
                <a:cs typeface="Times" panose="02020603050405020304" pitchFamily="18" charset="0"/>
              </a:rPr>
              <a:t> is a microcontroller board based on the ATmega328. Arduino is an open-source, prototyping platform and its simplicity makes it ideal for  hobbyists to use as well as professionals. </a:t>
            </a:r>
          </a:p>
          <a:p>
            <a:pPr algn="just">
              <a:lnSpc>
                <a:spcPct val="150000"/>
              </a:lnSpc>
            </a:pPr>
            <a:endParaRPr lang="en-US" sz="1200" dirty="0">
              <a:solidFill>
                <a:srgbClr val="000000"/>
              </a:solidFill>
              <a:latin typeface="Times" panose="02020603050405020304" pitchFamily="18" charset="0"/>
              <a:cs typeface="Times" panose="02020603050405020304" pitchFamily="18" charset="0"/>
            </a:endParaRPr>
          </a:p>
          <a:p>
            <a:pPr algn="just">
              <a:lnSpc>
                <a:spcPct val="150000"/>
              </a:lnSpc>
            </a:pPr>
            <a:r>
              <a:rPr lang="en-US" sz="1200" dirty="0">
                <a:solidFill>
                  <a:srgbClr val="000000"/>
                </a:solidFill>
                <a:latin typeface="Times" panose="02020603050405020304" pitchFamily="18" charset="0"/>
                <a:cs typeface="Times" panose="02020603050405020304" pitchFamily="18" charset="0"/>
              </a:rPr>
              <a:t>The Arduino Uno has 14 digital input/output pins , 6 analog inputs, a 16 MHz crystal oscillator, a USB connection, a power jack, an ICSP header, and a reset button. Connect it to a computer with a USB cable or power it with a AC-to-DC adapter or battery to get started.</a:t>
            </a:r>
            <a:endParaRPr lang="en-US" sz="1200" dirty="0">
              <a:latin typeface="Times" panose="02020603050405020304" pitchFamily="18" charset="0"/>
              <a:cs typeface="Times" panose="02020603050405020304" pitchFamily="18" charset="0"/>
            </a:endParaRPr>
          </a:p>
        </p:txBody>
      </p:sp>
      <p:pic>
        <p:nvPicPr>
          <p:cNvPr id="9" name="Picture 8"/>
          <p:cNvPicPr>
            <a:picLocks noChangeAspect="1"/>
          </p:cNvPicPr>
          <p:nvPr/>
        </p:nvPicPr>
        <p:blipFill>
          <a:blip r:embed="rId2" cstate="print"/>
          <a:stretch>
            <a:fillRect/>
          </a:stretch>
        </p:blipFill>
        <p:spPr>
          <a:xfrm>
            <a:off x="374292" y="2123104"/>
            <a:ext cx="4316632" cy="2471777"/>
          </a:xfrm>
          <a:prstGeom prst="rect">
            <a:avLst/>
          </a:prstGeom>
        </p:spPr>
      </p:pic>
      <p:sp>
        <p:nvSpPr>
          <p:cNvPr id="11"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3902768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00238" y="607284"/>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00239" y="144672"/>
            <a:ext cx="4771622" cy="484748"/>
          </a:xfrm>
          <a:prstGeom prst="rect">
            <a:avLst/>
          </a:prstGeom>
          <a:noFill/>
        </p:spPr>
        <p:txBody>
          <a:bodyPr wrap="square" lIns="68580" tIns="34290" rIns="68580" bIns="34290" rtlCol="0">
            <a:spAutoFit/>
          </a:bodyPr>
          <a:lstStyle/>
          <a:p>
            <a:r>
              <a:rPr lang="en-US" sz="2700" b="1" dirty="0"/>
              <a:t>Other Components	</a:t>
            </a:r>
          </a:p>
        </p:txBody>
      </p:sp>
      <p:sp>
        <p:nvSpPr>
          <p:cNvPr id="6" name="Rectangle 5"/>
          <p:cNvSpPr/>
          <p:nvPr/>
        </p:nvSpPr>
        <p:spPr>
          <a:xfrm>
            <a:off x="215744" y="1772750"/>
            <a:ext cx="4572000" cy="2562240"/>
          </a:xfrm>
          <a:prstGeom prst="rect">
            <a:avLst/>
          </a:prstGeom>
        </p:spPr>
        <p:txBody>
          <a:bodyPr lIns="68580" tIns="34290" rIns="68580" bIns="34290">
            <a:spAutoFit/>
          </a:bodyPr>
          <a:lstStyle/>
          <a:p>
            <a:pPr algn="just">
              <a:lnSpc>
                <a:spcPct val="150000"/>
              </a:lnSpc>
            </a:pPr>
            <a:r>
              <a:rPr lang="en-US" sz="1200" b="1" u="sng" dirty="0">
                <a:solidFill>
                  <a:srgbClr val="444444"/>
                </a:solidFill>
                <a:latin typeface="Times" panose="02020603050405020304" pitchFamily="18" charset="0"/>
                <a:cs typeface="Times" panose="02020603050405020304" pitchFamily="18" charset="0"/>
              </a:rPr>
              <a:t>Features</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Range in open space(Standard Conditions) : 100 Meters</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RX Receiver Frequency : 433 MHz</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RX Typical Sensitivity : 105 </a:t>
            </a:r>
            <a:r>
              <a:rPr lang="en-US" sz="1200" dirty="0" err="1">
                <a:solidFill>
                  <a:srgbClr val="000000"/>
                </a:solidFill>
                <a:latin typeface="Times" panose="02020603050405020304" pitchFamily="18" charset="0"/>
                <a:cs typeface="Times" panose="02020603050405020304" pitchFamily="18" charset="0"/>
              </a:rPr>
              <a:t>Dbm</a:t>
            </a:r>
            <a:endParaRPr lang="en-US" sz="1200" dirty="0">
              <a:solidFill>
                <a:srgbClr val="000000"/>
              </a:solidFill>
              <a:latin typeface="Times" panose="02020603050405020304" pitchFamily="18" charset="0"/>
              <a:cs typeface="Times" panose="02020603050405020304" pitchFamily="18" charset="0"/>
            </a:endParaRP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RX Supply Current : 3.5 mA</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RX IF Frequency : 1MHz</a:t>
            </a:r>
          </a:p>
          <a:p>
            <a:pPr algn="just">
              <a:lnSpc>
                <a:spcPct val="150000"/>
              </a:lnSpc>
              <a:buFont typeface="Arial" panose="020B0604020202020204" pitchFamily="34" charset="0"/>
              <a:buChar char="•"/>
            </a:pPr>
            <a:r>
              <a:rPr lang="en-US" sz="1200" dirty="0">
                <a:solidFill>
                  <a:srgbClr val="000000"/>
                </a:solidFill>
                <a:latin typeface="Times" panose="02020603050405020304" pitchFamily="18" charset="0"/>
                <a:cs typeface="Times" panose="02020603050405020304" pitchFamily="18" charset="0"/>
              </a:rPr>
              <a:t>RX Operating Voltage : 5V</a:t>
            </a:r>
          </a:p>
          <a:p>
            <a:pPr algn="just">
              <a:lnSpc>
                <a:spcPct val="150000"/>
              </a:lnSpc>
              <a:buFont typeface="Arial" panose="020B0604020202020204" pitchFamily="34" charset="0"/>
              <a:buChar char="•"/>
            </a:pPr>
            <a:r>
              <a:rPr lang="en-US" sz="1200" dirty="0">
                <a:solidFill>
                  <a:srgbClr val="444444"/>
                </a:solidFill>
                <a:latin typeface="Times" panose="02020603050405020304" pitchFamily="18" charset="0"/>
                <a:cs typeface="Times" panose="02020603050405020304" pitchFamily="18" charset="0"/>
              </a:rPr>
              <a:t>TX Frequency Range : 433.92 MHz</a:t>
            </a:r>
          </a:p>
          <a:p>
            <a:pPr algn="just">
              <a:lnSpc>
                <a:spcPct val="150000"/>
              </a:lnSpc>
              <a:buFont typeface="Arial" panose="020B0604020202020204" pitchFamily="34" charset="0"/>
              <a:buChar char="•"/>
            </a:pPr>
            <a:r>
              <a:rPr lang="en-US" sz="1200" dirty="0">
                <a:solidFill>
                  <a:srgbClr val="444444"/>
                </a:solidFill>
                <a:latin typeface="Times" panose="02020603050405020304" pitchFamily="18" charset="0"/>
                <a:cs typeface="Times" panose="02020603050405020304" pitchFamily="18" charset="0"/>
              </a:rPr>
              <a:t>TX Supply Voltage : 3V ~ 6V</a:t>
            </a:r>
          </a:p>
        </p:txBody>
      </p:sp>
      <p:sp>
        <p:nvSpPr>
          <p:cNvPr id="7" name="Rectangle 6"/>
          <p:cNvSpPr/>
          <p:nvPr/>
        </p:nvSpPr>
        <p:spPr>
          <a:xfrm>
            <a:off x="215744" y="813987"/>
            <a:ext cx="3673722" cy="900247"/>
          </a:xfrm>
          <a:prstGeom prst="rect">
            <a:avLst/>
          </a:prstGeom>
        </p:spPr>
        <p:txBody>
          <a:bodyPr wrap="square" lIns="68580" tIns="34290" rIns="68580" bIns="34290">
            <a:spAutoFit/>
          </a:bodyPr>
          <a:lstStyle/>
          <a:p>
            <a:pPr algn="just">
              <a:lnSpc>
                <a:spcPct val="150000"/>
              </a:lnSpc>
            </a:pPr>
            <a:r>
              <a:rPr lang="en-US" sz="1200" dirty="0">
                <a:solidFill>
                  <a:srgbClr val="444444"/>
                </a:solidFill>
                <a:latin typeface="Times" panose="02020603050405020304" pitchFamily="18" charset="0"/>
                <a:cs typeface="Times" panose="02020603050405020304" pitchFamily="18" charset="0"/>
              </a:rPr>
              <a:t>The RX – ASK is an ASK Hybrid receiver module. It is a effective low cost solution for using 433 </a:t>
            </a:r>
            <a:r>
              <a:rPr lang="en-US" sz="1200" dirty="0" err="1">
                <a:solidFill>
                  <a:srgbClr val="444444"/>
                </a:solidFill>
                <a:latin typeface="Times" panose="02020603050405020304" pitchFamily="18" charset="0"/>
                <a:cs typeface="Times" panose="02020603050405020304" pitchFamily="18" charset="0"/>
              </a:rPr>
              <a:t>MHz.</a:t>
            </a:r>
            <a:r>
              <a:rPr lang="en-US" sz="1200" dirty="0">
                <a:solidFill>
                  <a:srgbClr val="444444"/>
                </a:solidFill>
                <a:latin typeface="Times" panose="02020603050405020304" pitchFamily="18" charset="0"/>
                <a:cs typeface="Times" panose="02020603050405020304" pitchFamily="18" charset="0"/>
              </a:rPr>
              <a:t> The TX-ASK is an ASK hybrid transmitter module.</a:t>
            </a:r>
            <a:endParaRPr lang="en-US" sz="1200" dirty="0">
              <a:latin typeface="Times" panose="02020603050405020304" pitchFamily="18" charset="0"/>
              <a:cs typeface="Times" panose="02020603050405020304" pitchFamily="18" charset="0"/>
            </a:endParaRPr>
          </a:p>
        </p:txBody>
      </p:sp>
      <p:pic>
        <p:nvPicPr>
          <p:cNvPr id="2050" name="Picture 2" descr="433Mhz RF Transmitter Module + Receiver Module Lin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962" b="35757"/>
          <a:stretch/>
        </p:blipFill>
        <p:spPr bwMode="auto">
          <a:xfrm rot="16200000">
            <a:off x="1917319" y="3387977"/>
            <a:ext cx="2674634" cy="68253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4278085" y="813987"/>
            <a:ext cx="10004" cy="350315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E1D5FEE1-4F2B-453F-98BE-226E861BC9AD}"/>
              </a:ext>
            </a:extLst>
          </p:cNvPr>
          <p:cNvPicPr>
            <a:picLocks noChangeAspect="1"/>
          </p:cNvPicPr>
          <p:nvPr/>
        </p:nvPicPr>
        <p:blipFill>
          <a:blip r:embed="rId3" cstate="print"/>
          <a:stretch>
            <a:fillRect/>
          </a:stretch>
        </p:blipFill>
        <p:spPr>
          <a:xfrm>
            <a:off x="6266821" y="3666386"/>
            <a:ext cx="1835944" cy="1400175"/>
          </a:xfrm>
          <a:prstGeom prst="rect">
            <a:avLst/>
          </a:prstGeom>
        </p:spPr>
      </p:pic>
      <p:sp>
        <p:nvSpPr>
          <p:cNvPr id="11" name="Rectangle 10"/>
          <p:cNvSpPr/>
          <p:nvPr/>
        </p:nvSpPr>
        <p:spPr>
          <a:xfrm>
            <a:off x="4648024" y="1342185"/>
            <a:ext cx="3237593" cy="2562240"/>
          </a:xfrm>
          <a:prstGeom prst="rect">
            <a:avLst/>
          </a:prstGeom>
        </p:spPr>
        <p:txBody>
          <a:bodyPr wrap="square" lIns="68580" tIns="34290" rIns="68580" bIns="34290">
            <a:spAutoFit/>
          </a:bodyPr>
          <a:lstStyle/>
          <a:p>
            <a:pPr algn="just">
              <a:lnSpc>
                <a:spcPct val="150000"/>
              </a:lnSpc>
            </a:pPr>
            <a:r>
              <a:rPr lang="en-US" sz="1200" dirty="0">
                <a:solidFill>
                  <a:srgbClr val="000000"/>
                </a:solidFill>
                <a:latin typeface="Times" panose="02020603050405020304" pitchFamily="18" charset="0"/>
                <a:cs typeface="Times" panose="02020603050405020304" pitchFamily="18" charset="0"/>
              </a:rPr>
              <a:t>An Ultrasonic sensor is a device that can measure the distance to an object by using sound waves. It measures distance by sending out a sound wave at a specific frequency and listening for that sound wave to bounce back. By recording the elapsed time between the sound wave being generated and the sound wave bouncing back, it is possible to calculate the distance between the sonar sensor and the object.</a:t>
            </a:r>
            <a:endParaRPr lang="en-US" sz="1200" dirty="0">
              <a:latin typeface="Times" panose="02020603050405020304" pitchFamily="18" charset="0"/>
              <a:cs typeface="Times" panose="02020603050405020304" pitchFamily="18" charset="0"/>
            </a:endParaRPr>
          </a:p>
        </p:txBody>
      </p:sp>
      <p:pic>
        <p:nvPicPr>
          <p:cNvPr id="16" name="Picture 4" descr="Distance = (speed of sound  x time taken )/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3604" y="830225"/>
            <a:ext cx="2857500" cy="507207"/>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2974642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230981" y="588069"/>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30982" y="125457"/>
            <a:ext cx="4771622" cy="484748"/>
          </a:xfrm>
          <a:prstGeom prst="rect">
            <a:avLst/>
          </a:prstGeom>
          <a:noFill/>
        </p:spPr>
        <p:txBody>
          <a:bodyPr wrap="square" lIns="68580" tIns="34290" rIns="68580" bIns="34290" rtlCol="0">
            <a:spAutoFit/>
          </a:bodyPr>
          <a:lstStyle/>
          <a:p>
            <a:r>
              <a:rPr lang="en-US" sz="2700" b="1" dirty="0"/>
              <a:t>Arduino IDE and MATLAB	</a:t>
            </a:r>
          </a:p>
        </p:txBody>
      </p:sp>
      <p:cxnSp>
        <p:nvCxnSpPr>
          <p:cNvPr id="8" name="Straight Connector 7"/>
          <p:cNvCxnSpPr/>
          <p:nvPr/>
        </p:nvCxnSpPr>
        <p:spPr>
          <a:xfrm>
            <a:off x="4746852" y="827055"/>
            <a:ext cx="10004" cy="350315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855541" y="827055"/>
            <a:ext cx="4040264" cy="2008242"/>
          </a:xfrm>
          <a:prstGeom prst="rect">
            <a:avLst/>
          </a:prstGeom>
        </p:spPr>
        <p:txBody>
          <a:bodyPr wrap="square" lIns="68580" tIns="34290" rIns="68580" bIns="34290">
            <a:spAutoFit/>
          </a:bodyPr>
          <a:lstStyle/>
          <a:p>
            <a:pPr algn="just">
              <a:lnSpc>
                <a:spcPct val="150000"/>
              </a:lnSpc>
            </a:pPr>
            <a:r>
              <a:rPr lang="en-US" sz="1200" dirty="0">
                <a:latin typeface="Times" panose="02020603050405020304" pitchFamily="18" charset="0"/>
                <a:cs typeface="Times" panose="02020603050405020304" pitchFamily="18" charset="0"/>
              </a:rPr>
              <a:t>MATLAB (matrix laboratory) is a multi-paradigm numerical computing environment and fourth-generation programming language. A proprietary programming language developed by </a:t>
            </a:r>
            <a:r>
              <a:rPr lang="en-US" sz="1200" dirty="0" err="1">
                <a:latin typeface="Times" panose="02020603050405020304" pitchFamily="18" charset="0"/>
                <a:cs typeface="Times" panose="02020603050405020304" pitchFamily="18" charset="0"/>
              </a:rPr>
              <a:t>MathWorks</a:t>
            </a:r>
            <a:r>
              <a:rPr lang="en-US" sz="1200" dirty="0">
                <a:latin typeface="Times" panose="02020603050405020304" pitchFamily="18" charset="0"/>
                <a:cs typeface="Times" panose="02020603050405020304" pitchFamily="18" charset="0"/>
              </a:rPr>
              <a:t>, MATLAB allows matrix manipulations, plotting of functions and data, implementation of algorithms, creation of user interfaces, and interfacing with programs written in other languages, including C, C++</a:t>
            </a:r>
          </a:p>
        </p:txBody>
      </p:sp>
      <p:sp>
        <p:nvSpPr>
          <p:cNvPr id="10" name="AutoShape 2" descr="Image result for about arduino uno ide"/>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
        <p:nvSpPr>
          <p:cNvPr id="11" name="AutoShape 4" descr="Image result for about arduino uno ide"/>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2" cstate="print"/>
          <a:srcRect b="44708"/>
          <a:stretch/>
        </p:blipFill>
        <p:spPr>
          <a:xfrm>
            <a:off x="1715045" y="2949518"/>
            <a:ext cx="2745585" cy="2075594"/>
          </a:xfrm>
          <a:prstGeom prst="rect">
            <a:avLst/>
          </a:prstGeom>
        </p:spPr>
      </p:pic>
      <p:pic>
        <p:nvPicPr>
          <p:cNvPr id="3078" name="Picture 6" descr="Image result for matla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016" y="2886962"/>
            <a:ext cx="3503314" cy="207559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0387" y="733625"/>
            <a:ext cx="4353368" cy="2839239"/>
          </a:xfrm>
          <a:prstGeom prst="rect">
            <a:avLst/>
          </a:prstGeom>
        </p:spPr>
        <p:txBody>
          <a:bodyPr wrap="square" lIns="68580" tIns="34290" rIns="68580" bIns="34290">
            <a:spAutoFit/>
          </a:bodyPr>
          <a:lstStyle/>
          <a:p>
            <a:pPr algn="just">
              <a:lnSpc>
                <a:spcPct val="150000"/>
              </a:lnSpc>
            </a:pPr>
            <a:r>
              <a:rPr lang="en-US" sz="1200" dirty="0">
                <a:latin typeface="Times" panose="02020603050405020304" pitchFamily="18" charset="0"/>
                <a:cs typeface="Times" panose="02020603050405020304" pitchFamily="18" charset="0"/>
              </a:rPr>
              <a:t>A minimal Arduino C/C++ sketch, as seen by the Arduino IDE programmer, consist of only two functions:</a:t>
            </a:r>
          </a:p>
          <a:p>
            <a:pPr algn="just">
              <a:lnSpc>
                <a:spcPct val="150000"/>
              </a:lnSpc>
            </a:pPr>
            <a:endParaRPr lang="en-US" sz="1200" dirty="0">
              <a:latin typeface="Times" panose="02020603050405020304" pitchFamily="18" charset="0"/>
              <a:cs typeface="Times" panose="02020603050405020304" pitchFamily="18" charset="0"/>
            </a:endParaRPr>
          </a:p>
          <a:p>
            <a:pPr algn="just">
              <a:lnSpc>
                <a:spcPct val="150000"/>
              </a:lnSpc>
            </a:pPr>
            <a:r>
              <a:rPr lang="en-US" sz="1200" dirty="0">
                <a:latin typeface="Times" panose="02020603050405020304" pitchFamily="18" charset="0"/>
                <a:cs typeface="Times" panose="02020603050405020304" pitchFamily="18" charset="0"/>
              </a:rPr>
              <a:t>setup(): This function is called once when a sketch starts after power-up or reset. It is used to initialize variables, input and output pin modes, and other libraries needed in the sketch.</a:t>
            </a:r>
          </a:p>
          <a:p>
            <a:pPr algn="just">
              <a:lnSpc>
                <a:spcPct val="150000"/>
              </a:lnSpc>
            </a:pPr>
            <a:endParaRPr lang="en-US" sz="1200" dirty="0">
              <a:latin typeface="Times" panose="02020603050405020304" pitchFamily="18" charset="0"/>
              <a:cs typeface="Times" panose="02020603050405020304" pitchFamily="18" charset="0"/>
            </a:endParaRPr>
          </a:p>
          <a:p>
            <a:pPr algn="just">
              <a:lnSpc>
                <a:spcPct val="150000"/>
              </a:lnSpc>
            </a:pPr>
            <a:r>
              <a:rPr lang="en-US" sz="1200" dirty="0">
                <a:latin typeface="Times" panose="02020603050405020304" pitchFamily="18" charset="0"/>
                <a:cs typeface="Times" panose="02020603050405020304" pitchFamily="18" charset="0"/>
              </a:rPr>
              <a:t>loop(): After setup() has been called, function loop() is executed repeatedly in the main program. It controls the board until the board is powered off or is reset</a:t>
            </a:r>
          </a:p>
        </p:txBody>
      </p:sp>
      <p:sp>
        <p:nvSpPr>
          <p:cNvPr id="15"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3966212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320616" y="655248"/>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617" y="182653"/>
            <a:ext cx="4771622" cy="484748"/>
          </a:xfrm>
          <a:prstGeom prst="rect">
            <a:avLst/>
          </a:prstGeom>
          <a:noFill/>
        </p:spPr>
        <p:txBody>
          <a:bodyPr wrap="square" lIns="68580" tIns="34290" rIns="68580" bIns="34290" rtlCol="0">
            <a:spAutoFit/>
          </a:bodyPr>
          <a:lstStyle/>
          <a:p>
            <a:r>
              <a:rPr lang="en-US" sz="2700" b="1" dirty="0"/>
              <a:t>Working	</a:t>
            </a:r>
          </a:p>
        </p:txBody>
      </p:sp>
      <p:sp>
        <p:nvSpPr>
          <p:cNvPr id="3" name="Rectangle 2">
            <a:extLst>
              <a:ext uri="{FF2B5EF4-FFF2-40B4-BE49-F238E27FC236}">
                <a16:creationId xmlns="" xmlns:a16="http://schemas.microsoft.com/office/drawing/2014/main" id="{26F7EF9E-20D7-4894-AE1E-81B4B457F0D1}"/>
              </a:ext>
            </a:extLst>
          </p:cNvPr>
          <p:cNvSpPr/>
          <p:nvPr/>
        </p:nvSpPr>
        <p:spPr>
          <a:xfrm>
            <a:off x="320616" y="1171495"/>
            <a:ext cx="8440238" cy="2989280"/>
          </a:xfrm>
          <a:prstGeom prst="rect">
            <a:avLst/>
          </a:prstGeom>
        </p:spPr>
        <p:txBody>
          <a:bodyPr wrap="square" lIns="68580" tIns="34290" rIns="68580" bIns="34290">
            <a:spAutoFit/>
          </a:bodyPr>
          <a:lstStyle/>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Case 1:</a:t>
            </a: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The Traffic signs are sent as Radio Signal using RF transmitter. The sign encoded is transmitted in regular intervals.</a:t>
            </a: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Vehicles are equipped with a receiver block will receive this encoded radio signal, </a:t>
            </a: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This received data is decoded and the output is displayed on the display and a audio alert of the sign is provided to Driver.</a:t>
            </a:r>
          </a:p>
          <a:p>
            <a:pPr marL="257175" indent="-257175" algn="just">
              <a:lnSpc>
                <a:spcPct val="115000"/>
              </a:lnSpc>
              <a:buFont typeface="Symbol" panose="05050102010706020507" pitchFamily="18" charset="2"/>
              <a:buChar char=""/>
            </a:pPr>
            <a:endParaRPr lang="en-US" sz="1500" dirty="0">
              <a:latin typeface="Times" pitchFamily="18" charset="0"/>
              <a:ea typeface="Times New Roman" panose="02020603050405020304" pitchFamily="18" charset="0"/>
              <a:cs typeface="Times" pitchFamily="18" charset="0"/>
            </a:endParaRP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Case 2:</a:t>
            </a: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The speed limit on that road is sent as radio signal and the vehicle will receive this radio signal.</a:t>
            </a:r>
          </a:p>
          <a:p>
            <a:pPr marL="257175" indent="-257175" algn="just">
              <a:lnSpc>
                <a:spcPct val="115000"/>
              </a:lnSpc>
              <a:buFont typeface="Symbol" panose="05050102010706020507" pitchFamily="18" charset="2"/>
              <a:buChar char=""/>
            </a:pPr>
            <a:r>
              <a:rPr lang="en-US" sz="1500" dirty="0">
                <a:latin typeface="Times" pitchFamily="18" charset="0"/>
                <a:ea typeface="Times New Roman" panose="02020603050405020304" pitchFamily="18" charset="0"/>
                <a:cs typeface="Times" pitchFamily="18" charset="0"/>
              </a:rPr>
              <a:t>The speed limit is displayed and a resultant action would be taken based upon the current speed. </a:t>
            </a:r>
          </a:p>
          <a:p>
            <a:pPr marL="257175" indent="-257175" algn="just">
              <a:lnSpc>
                <a:spcPct val="115000"/>
              </a:lnSpc>
              <a:buFont typeface="Symbol" panose="05050102010706020507" pitchFamily="18" charset="2"/>
              <a:buChar char=""/>
            </a:pPr>
            <a:r>
              <a:rPr lang="en-US" sz="1500" dirty="0">
                <a:solidFill>
                  <a:prstClr val="black"/>
                </a:solidFill>
                <a:latin typeface="Times" pitchFamily="18" charset="0"/>
                <a:ea typeface="Times New Roman" panose="02020603050405020304" pitchFamily="18" charset="0"/>
                <a:cs typeface="Times" pitchFamily="18" charset="0"/>
              </a:rPr>
              <a:t>The action will be informed to the driver.</a:t>
            </a:r>
          </a:p>
        </p:txBody>
      </p:sp>
      <p:sp>
        <p:nvSpPr>
          <p:cNvPr id="14"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3992381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Dept. ECE GSKSJTI Bangaluru</a:t>
            </a:r>
            <a:endParaRPr lang="en-US"/>
          </a:p>
        </p:txBody>
      </p:sp>
      <p:sp>
        <p:nvSpPr>
          <p:cNvPr id="6" name="Rectangle 5"/>
          <p:cNvSpPr/>
          <p:nvPr/>
        </p:nvSpPr>
        <p:spPr>
          <a:xfrm>
            <a:off x="422695" y="206270"/>
            <a:ext cx="8130396" cy="1233671"/>
          </a:xfrm>
          <a:prstGeom prst="rect">
            <a:avLst/>
          </a:prstGeom>
        </p:spPr>
        <p:txBody>
          <a:bodyPr wrap="square" lIns="68580" tIns="34290" rIns="68580" bIns="34290">
            <a:spAutoFit/>
          </a:bodyPr>
          <a:lstStyle/>
          <a:p>
            <a:pPr marL="257175" indent="-257175" algn="just">
              <a:lnSpc>
                <a:spcPct val="115000"/>
              </a:lnSpc>
              <a:buFont typeface="Symbol" panose="05050102010706020507" pitchFamily="18" charset="2"/>
              <a:buChar char=""/>
            </a:pPr>
            <a:r>
              <a:rPr lang="en-US" sz="1500" dirty="0">
                <a:latin typeface="Times New Roman" panose="02020603050405020304" pitchFamily="18" charset="0"/>
                <a:ea typeface="Times New Roman" panose="02020603050405020304" pitchFamily="18" charset="0"/>
                <a:cs typeface="Latha"/>
              </a:rPr>
              <a:t>Case 3:</a:t>
            </a:r>
            <a:endParaRPr lang="en-US" sz="1500" dirty="0">
              <a:latin typeface="Calibri" panose="020F0502020204030204" pitchFamily="34" charset="0"/>
              <a:ea typeface="Times New Roman" panose="02020603050405020304" pitchFamily="18" charset="0"/>
              <a:cs typeface="Latha"/>
            </a:endParaRPr>
          </a:p>
          <a:p>
            <a:pPr marL="257175" indent="-257175" algn="just">
              <a:lnSpc>
                <a:spcPct val="115000"/>
              </a:lnSpc>
              <a:spcAft>
                <a:spcPts val="750"/>
              </a:spcAft>
              <a:buFont typeface="Symbol" panose="05050102010706020507" pitchFamily="18" charset="2"/>
              <a:buChar char=""/>
            </a:pPr>
            <a:r>
              <a:rPr lang="en-US" sz="1500" dirty="0">
                <a:latin typeface="Times New Roman" panose="02020603050405020304" pitchFamily="18" charset="0"/>
                <a:ea typeface="Times New Roman" panose="02020603050405020304" pitchFamily="18" charset="0"/>
                <a:cs typeface="Latha"/>
              </a:rPr>
              <a:t>Ultra-sonic </a:t>
            </a:r>
            <a:r>
              <a:rPr lang="en-US" sz="1500" dirty="0" smtClean="0">
                <a:latin typeface="Times New Roman" panose="02020603050405020304" pitchFamily="18" charset="0"/>
                <a:ea typeface="Times New Roman" panose="02020603050405020304" pitchFamily="18" charset="0"/>
                <a:cs typeface="Latha"/>
              </a:rPr>
              <a:t>sensor is </a:t>
            </a:r>
            <a:r>
              <a:rPr lang="en-US" sz="1500" dirty="0">
                <a:latin typeface="Times New Roman" panose="02020603050405020304" pitchFamily="18" charset="0"/>
                <a:ea typeface="Times New Roman" panose="02020603050405020304" pitchFamily="18" charset="0"/>
                <a:cs typeface="Latha"/>
              </a:rPr>
              <a:t>fit in front of vehicle and they measure the distance to front running </a:t>
            </a:r>
            <a:r>
              <a:rPr lang="en-US" sz="1500" dirty="0" smtClean="0">
                <a:latin typeface="Times New Roman" panose="02020603050405020304" pitchFamily="18" charset="0"/>
                <a:ea typeface="Times New Roman" panose="02020603050405020304" pitchFamily="18" charset="0"/>
                <a:cs typeface="Latha"/>
              </a:rPr>
              <a:t>vehicles. </a:t>
            </a:r>
          </a:p>
          <a:p>
            <a:pPr marL="257175" indent="-257175" algn="just">
              <a:lnSpc>
                <a:spcPct val="115000"/>
              </a:lnSpc>
              <a:spcAft>
                <a:spcPts val="750"/>
              </a:spcAft>
              <a:buFont typeface="Symbol" panose="05050102010706020507" pitchFamily="18" charset="2"/>
              <a:buChar char=""/>
            </a:pPr>
            <a:r>
              <a:rPr lang="en-US" sz="1500" dirty="0" smtClean="0">
                <a:latin typeface="Times New Roman" panose="02020603050405020304" pitchFamily="18" charset="0"/>
                <a:ea typeface="Times New Roman" panose="02020603050405020304" pitchFamily="18" charset="0"/>
                <a:cs typeface="Latha"/>
              </a:rPr>
              <a:t>Based </a:t>
            </a:r>
            <a:r>
              <a:rPr lang="en-US" sz="1500" dirty="0">
                <a:latin typeface="Times New Roman" panose="02020603050405020304" pitchFamily="18" charset="0"/>
                <a:ea typeface="Times New Roman" panose="02020603050405020304" pitchFamily="18" charset="0"/>
                <a:cs typeface="Latha"/>
              </a:rPr>
              <a:t>on this distance and </a:t>
            </a:r>
            <a:r>
              <a:rPr lang="en-US" sz="1500" dirty="0" smtClean="0">
                <a:latin typeface="Times New Roman" panose="02020603050405020304" pitchFamily="18" charset="0"/>
                <a:ea typeface="Times New Roman" panose="02020603050405020304" pitchFamily="18" charset="0"/>
                <a:cs typeface="Latha"/>
              </a:rPr>
              <a:t>using predetermined formula, it assists the driver if its safe to overtake or not along with the amount of acceleration to be applied and Overtaking Sight Distance(OSD).</a:t>
            </a:r>
            <a:endParaRPr lang="en-US" sz="1500" dirty="0">
              <a:latin typeface="Calibri" panose="020F0502020204030204" pitchFamily="34" charset="0"/>
              <a:ea typeface="Times New Roman" panose="02020603050405020304" pitchFamily="18" charset="0"/>
              <a:cs typeface="Latha"/>
            </a:endParaRPr>
          </a:p>
        </p:txBody>
      </p:sp>
      <p:sp>
        <p:nvSpPr>
          <p:cNvPr id="7" name="Right Triangle 6"/>
          <p:cNvSpPr/>
          <p:nvPr/>
        </p:nvSpPr>
        <p:spPr>
          <a:xfrm rot="5400000">
            <a:off x="5304637" y="2489848"/>
            <a:ext cx="2560169" cy="190230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spcCol="0" rtlCol="0" anchor="ctr"/>
          <a:lstStyle/>
          <a:p>
            <a:pPr algn="ctr"/>
            <a:endParaRPr lang="en-US"/>
          </a:p>
        </p:txBody>
      </p:sp>
      <p:sp>
        <p:nvSpPr>
          <p:cNvPr id="9" name="Left Brace 8"/>
          <p:cNvSpPr/>
          <p:nvPr/>
        </p:nvSpPr>
        <p:spPr>
          <a:xfrm>
            <a:off x="5227611" y="2212739"/>
            <a:ext cx="282184" cy="2560171"/>
          </a:xfrm>
          <a:prstGeom prst="leftBrace">
            <a:avLst/>
          </a:prstGeom>
        </p:spPr>
        <p:style>
          <a:lnRef idx="1">
            <a:schemeClr val="accent1"/>
          </a:lnRef>
          <a:fillRef idx="0">
            <a:schemeClr val="accent1"/>
          </a:fillRef>
          <a:effectRef idx="0">
            <a:schemeClr val="accent1"/>
          </a:effectRef>
          <a:fontRef idx="minor">
            <a:schemeClr val="tx1"/>
          </a:fontRef>
        </p:style>
        <p:txBody>
          <a:bodyPr lIns="68580" tIns="34290" rIns="68580" bIns="34290" spcCol="0" rtlCol="0" anchor="ctr"/>
          <a:lstStyle/>
          <a:p>
            <a:pPr algn="ctr"/>
            <a:endParaRPr lang="en-US"/>
          </a:p>
        </p:txBody>
      </p:sp>
      <p:sp>
        <p:nvSpPr>
          <p:cNvPr id="10" name="Left Brace 9"/>
          <p:cNvSpPr/>
          <p:nvPr/>
        </p:nvSpPr>
        <p:spPr>
          <a:xfrm rot="12946327">
            <a:off x="6620691" y="2038474"/>
            <a:ext cx="376102" cy="3153018"/>
          </a:xfrm>
          <a:prstGeom prst="leftBrace">
            <a:avLst/>
          </a:prstGeom>
        </p:spPr>
        <p:style>
          <a:lnRef idx="1">
            <a:schemeClr val="accent1"/>
          </a:lnRef>
          <a:fillRef idx="0">
            <a:schemeClr val="accent1"/>
          </a:fillRef>
          <a:effectRef idx="0">
            <a:schemeClr val="accent1"/>
          </a:effectRef>
          <a:fontRef idx="minor">
            <a:schemeClr val="tx1"/>
          </a:fontRef>
        </p:style>
        <p:txBody>
          <a:bodyPr lIns="68580" tIns="34290" rIns="68580" bIns="34290" spcCol="0" rtlCol="0" anchor="ctr"/>
          <a:lstStyle/>
          <a:p>
            <a:pPr algn="ctr"/>
            <a:endParaRPr lang="en-US"/>
          </a:p>
        </p:txBody>
      </p:sp>
      <p:sp>
        <p:nvSpPr>
          <p:cNvPr id="11" name="Left Brace 10"/>
          <p:cNvSpPr/>
          <p:nvPr/>
        </p:nvSpPr>
        <p:spPr>
          <a:xfrm rot="5400000">
            <a:off x="5881887" y="1411336"/>
            <a:ext cx="354777" cy="851417"/>
          </a:xfrm>
          <a:prstGeom prst="leftBrace">
            <a:avLst/>
          </a:prstGeom>
        </p:spPr>
        <p:style>
          <a:lnRef idx="1">
            <a:schemeClr val="accent1"/>
          </a:lnRef>
          <a:fillRef idx="0">
            <a:schemeClr val="accent1"/>
          </a:fillRef>
          <a:effectRef idx="0">
            <a:schemeClr val="accent1"/>
          </a:effectRef>
          <a:fontRef idx="minor">
            <a:schemeClr val="tx1"/>
          </a:fontRef>
        </p:style>
        <p:txBody>
          <a:bodyPr lIns="68580" tIns="34290" rIns="68580" bIns="34290" spcCol="0" rtlCol="0" anchor="ctr"/>
          <a:lstStyle/>
          <a:p>
            <a:pPr algn="ctr"/>
            <a:endParaRPr lang="en-US"/>
          </a:p>
        </p:txBody>
      </p:sp>
      <p:sp>
        <p:nvSpPr>
          <p:cNvPr id="12" name="TextBox 11"/>
          <p:cNvSpPr txBox="1"/>
          <p:nvPr/>
        </p:nvSpPr>
        <p:spPr>
          <a:xfrm>
            <a:off x="6957703" y="3518507"/>
            <a:ext cx="1850366" cy="931024"/>
          </a:xfrm>
          <a:prstGeom prst="rect">
            <a:avLst/>
          </a:prstGeom>
          <a:noFill/>
        </p:spPr>
        <p:txBody>
          <a:bodyPr wrap="square" lIns="68580" tIns="34290" rIns="68580" bIns="34290" rtlCol="0">
            <a:spAutoFit/>
          </a:bodyPr>
          <a:lstStyle/>
          <a:p>
            <a:r>
              <a:rPr lang="en-US" dirty="0" smtClean="0"/>
              <a:t>Wanted Distance</a:t>
            </a:r>
          </a:p>
          <a:p>
            <a:r>
              <a:rPr lang="en-US" dirty="0" smtClean="0"/>
              <a:t>to cover while overtaking i.e. to be safe</a:t>
            </a:r>
            <a:endParaRPr lang="en-US" dirty="0"/>
          </a:p>
        </p:txBody>
      </p:sp>
      <p:sp>
        <p:nvSpPr>
          <p:cNvPr id="13" name="TextBox 12"/>
          <p:cNvSpPr txBox="1"/>
          <p:nvPr/>
        </p:nvSpPr>
        <p:spPr>
          <a:xfrm>
            <a:off x="3615175" y="3276134"/>
            <a:ext cx="1483040" cy="500137"/>
          </a:xfrm>
          <a:prstGeom prst="rect">
            <a:avLst/>
          </a:prstGeom>
          <a:noFill/>
        </p:spPr>
        <p:txBody>
          <a:bodyPr wrap="square" lIns="68580" tIns="34290" rIns="68580" bIns="34290" rtlCol="0">
            <a:spAutoFit/>
          </a:bodyPr>
          <a:lstStyle/>
          <a:p>
            <a:pPr algn="ctr"/>
            <a:r>
              <a:rPr lang="en-US" dirty="0" smtClean="0"/>
              <a:t>Distance the front vehicle</a:t>
            </a:r>
            <a:endParaRPr lang="en-US" dirty="0"/>
          </a:p>
        </p:txBody>
      </p:sp>
      <p:sp>
        <p:nvSpPr>
          <p:cNvPr id="14" name="Rectangle 13"/>
          <p:cNvSpPr/>
          <p:nvPr/>
        </p:nvSpPr>
        <p:spPr>
          <a:xfrm>
            <a:off x="5346661" y="1352296"/>
            <a:ext cx="1377621" cy="500137"/>
          </a:xfrm>
          <a:prstGeom prst="rect">
            <a:avLst/>
          </a:prstGeom>
        </p:spPr>
        <p:txBody>
          <a:bodyPr wrap="none" lIns="68580" tIns="34290" rIns="68580" bIns="34290">
            <a:spAutoFit/>
          </a:bodyPr>
          <a:lstStyle/>
          <a:p>
            <a:pPr algn="ctr"/>
            <a:r>
              <a:rPr lang="en-US" dirty="0"/>
              <a:t>The Width of </a:t>
            </a:r>
            <a:r>
              <a:rPr lang="en-US" dirty="0" smtClean="0"/>
              <a:t>the</a:t>
            </a:r>
          </a:p>
          <a:p>
            <a:pPr algn="ctr"/>
            <a:r>
              <a:rPr lang="en-US" dirty="0" smtClean="0"/>
              <a:t> </a:t>
            </a:r>
            <a:r>
              <a:rPr lang="en-US" dirty="0"/>
              <a:t>front car</a:t>
            </a:r>
          </a:p>
        </p:txBody>
      </p:sp>
      <p:pic>
        <p:nvPicPr>
          <p:cNvPr id="15" name="Picture 14" descr="Ultrasonic-Sensor-Equasions">
            <a:hlinkClick r:id="rId2"/>
          </p:cNvPr>
          <p:cNvPicPr/>
          <p:nvPr/>
        </p:nvPicPr>
        <p:blipFill>
          <a:blip r:embed="rId3" cstate="print"/>
          <a:srcRect/>
          <a:stretch>
            <a:fillRect/>
          </a:stretch>
        </p:blipFill>
        <p:spPr bwMode="auto">
          <a:xfrm>
            <a:off x="340079" y="1439941"/>
            <a:ext cx="3656259" cy="2166211"/>
          </a:xfrm>
          <a:prstGeom prst="rect">
            <a:avLst/>
          </a:prstGeom>
          <a:noFill/>
          <a:ln w="9525">
            <a:noFill/>
            <a:miter lim="800000"/>
            <a:headEnd/>
            <a:tailEnd/>
          </a:ln>
        </p:spPr>
      </p:pic>
      <p:pic>
        <p:nvPicPr>
          <p:cNvPr id="16" name="Picture 15" descr="\begin{displaymath}&#10;OSD=v_bt+2s+v_b\sqrt{\frac{4s}{a}}+vT&#10;\end{displaymath}">
            <a:extLst>
              <a:ext uri="{FF2B5EF4-FFF2-40B4-BE49-F238E27FC236}">
                <a16:creationId xmlns="" xmlns:a16="http://schemas.microsoft.com/office/drawing/2014/main" id="{8832586D-110D-4384-BBE1-862CF0481B83}"/>
              </a:ext>
            </a:extLst>
          </p:cNvPr>
          <p:cNvPicPr/>
          <p:nvPr/>
        </p:nvPicPr>
        <p:blipFill>
          <a:blip r:embed="rId4" cstate="print">
            <a:extLst>
              <a:ext uri="{28A0092B-C50C-407E-A947-70E740481C1C}">
                <a14:useLocalDpi xmlns:a14="http://schemas.microsoft.com/office/drawing/2010/main" val="0"/>
              </a:ext>
            </a:extLst>
          </a:blip>
          <a:srcRect r="15642"/>
          <a:stretch>
            <a:fillRect/>
          </a:stretch>
        </p:blipFill>
        <p:spPr bwMode="auto">
          <a:xfrm>
            <a:off x="340078" y="4067191"/>
            <a:ext cx="2509448" cy="780851"/>
          </a:xfrm>
          <a:prstGeom prst="rect">
            <a:avLst/>
          </a:prstGeom>
          <a:noFill/>
          <a:ln>
            <a:noFill/>
          </a:ln>
        </p:spPr>
      </p:pic>
      <p:pic>
        <p:nvPicPr>
          <p:cNvPr id="17" name="Picture 16" descr="$\displaystyle s=0.7v_b+6$">
            <a:extLst>
              <a:ext uri="{FF2B5EF4-FFF2-40B4-BE49-F238E27FC236}">
                <a16:creationId xmlns="" xmlns:a16="http://schemas.microsoft.com/office/drawing/2014/main" id="{327A1EE7-E1E9-48A8-BA48-C0F09EB0CB2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079" y="3816465"/>
            <a:ext cx="1703841" cy="511692"/>
          </a:xfrm>
          <a:prstGeom prst="rect">
            <a:avLst/>
          </a:prstGeom>
          <a:noFill/>
          <a:ln>
            <a:noFill/>
          </a:ln>
        </p:spPr>
      </p:pic>
      <mc:AlternateContent xmlns:mc="http://schemas.openxmlformats.org/markup-compatibility/2006" xmlns:a14="http://schemas.microsoft.com/office/drawing/2010/main">
        <mc:Choice Requires="a14">
          <p:sp>
            <p:nvSpPr>
              <p:cNvPr id="18" name="TextBox 17"/>
              <p:cNvSpPr txBox="1"/>
              <p:nvPr/>
            </p:nvSpPr>
            <p:spPr>
              <a:xfrm>
                <a:off x="340079" y="3376614"/>
                <a:ext cx="1891778" cy="353238"/>
              </a:xfrm>
              <a:prstGeom prst="rect">
                <a:avLst/>
              </a:prstGeom>
              <a:noFill/>
            </p:spPr>
            <p:txBody>
              <a:bodyPr wrap="square" rtlCol="0">
                <a:spAutoFit/>
              </a:bodyPr>
              <a:lstStyle/>
              <a:p>
                <a:r>
                  <a:rPr lang="en-US" dirty="0" smtClean="0"/>
                  <a:t>Wdist=</a:t>
                </a:r>
                <a14:m>
                  <m:oMath xmlns:m="http://schemas.openxmlformats.org/officeDocument/2006/math">
                    <m:rad>
                      <m:radPr>
                        <m:degHide m:val="on"/>
                        <m:ctrlPr>
                          <a:rPr lang="en-US" b="0" i="1" smtClean="0">
                            <a:latin typeface="Cambria Math" panose="02040503050406030204" pitchFamily="18" charset="0"/>
                            <a:ea typeface="Cambria Math"/>
                          </a:rPr>
                        </m:ctrlPr>
                      </m:radPr>
                      <m:deg/>
                      <m:e>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𝑑</m:t>
                            </m:r>
                          </m:e>
                          <m:sup>
                            <m:r>
                              <a:rPr lang="en-US" b="0" i="1" smtClean="0">
                                <a:latin typeface="Cambria Math"/>
                                <a:ea typeface="Cambria Math"/>
                              </a:rPr>
                              <m:t>2</m:t>
                            </m:r>
                          </m:sup>
                        </m:sSup>
                      </m:e>
                    </m:rad>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5</m:t>
                        </m:r>
                      </m:e>
                      <m:sup>
                        <m:r>
                          <a:rPr lang="en-US" b="0" i="1" smtClean="0">
                            <a:latin typeface="Cambria Math"/>
                            <a:ea typeface="Cambria Math"/>
                          </a:rPr>
                          <m:t>2</m:t>
                        </m:r>
                      </m:sup>
                    </m:sSup>
                    <m:r>
                      <a:rPr lang="en-US" b="0" i="1" smtClean="0">
                        <a:latin typeface="Cambria Math"/>
                        <a:ea typeface="Cambria Math"/>
                      </a:rPr>
                      <m:t>)</m:t>
                    </m:r>
                  </m:oMath>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340079" y="3376614"/>
                <a:ext cx="1891778" cy="353238"/>
              </a:xfrm>
              <a:prstGeom prst="rect">
                <a:avLst/>
              </a:prstGeom>
              <a:blipFill rotWithShape="1">
                <a:blip r:embed="rId6" cstate="print"/>
                <a:stretch>
                  <a:fillRect l="-968" b="-15517"/>
                </a:stretch>
              </a:blipFill>
            </p:spPr>
            <p:txBody>
              <a:bodyPr/>
              <a:lstStyle/>
              <a:p>
                <a:r>
                  <a:rPr lang="en-US">
                    <a:noFill/>
                  </a:rPr>
                  <a:t> </a:t>
                </a:r>
              </a:p>
            </p:txBody>
          </p:sp>
        </mc:Fallback>
      </mc:AlternateContent>
    </p:spTree>
    <p:extLst>
      <p:ext uri="{BB962C8B-B14F-4D97-AF65-F5344CB8AC3E}">
        <p14:creationId xmlns:p14="http://schemas.microsoft.com/office/powerpoint/2010/main" val="296416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635984965"/>
              </p:ext>
            </p:extLst>
          </p:nvPr>
        </p:nvGraphicFramePr>
        <p:xfrm>
          <a:off x="1105319" y="66675"/>
          <a:ext cx="6049108" cy="4993871"/>
        </p:xfrm>
        <a:graphic>
          <a:graphicData uri="http://schemas.openxmlformats.org/presentationml/2006/ole">
            <mc:AlternateContent xmlns:mc="http://schemas.openxmlformats.org/markup-compatibility/2006">
              <mc:Choice xmlns:v="urn:schemas-microsoft-com:vml" Requires="v">
                <p:oleObj spid="_x0000_s4112" r:id="rId3" imgW="4592774" imgH="5074751" progId="Visio.Drawing.11">
                  <p:embed/>
                </p:oleObj>
              </mc:Choice>
              <mc:Fallback>
                <p:oleObj r:id="rId3" imgW="4592774" imgH="5074751"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319" y="66675"/>
                        <a:ext cx="6049108" cy="4993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Connector 7"/>
          <p:cNvCxnSpPr/>
          <p:nvPr/>
        </p:nvCxnSpPr>
        <p:spPr>
          <a:xfrm>
            <a:off x="320616" y="699520"/>
            <a:ext cx="22819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617" y="192636"/>
            <a:ext cx="4771622" cy="1315745"/>
          </a:xfrm>
          <a:prstGeom prst="rect">
            <a:avLst/>
          </a:prstGeom>
          <a:noFill/>
        </p:spPr>
        <p:txBody>
          <a:bodyPr wrap="square" lIns="68580" tIns="34290" rIns="68580" bIns="34290" rtlCol="0">
            <a:spAutoFit/>
          </a:bodyPr>
          <a:lstStyle/>
          <a:p>
            <a:r>
              <a:rPr lang="en-US" sz="2700" b="1" dirty="0" smtClean="0"/>
              <a:t>Flowchart</a:t>
            </a:r>
          </a:p>
          <a:p>
            <a:endParaRPr lang="en-US" sz="2700" b="1" dirty="0"/>
          </a:p>
          <a:p>
            <a:r>
              <a:rPr lang="en-US" sz="2700" b="1" dirty="0" smtClean="0"/>
              <a:t>Case 1 &amp; 2</a:t>
            </a:r>
            <a:r>
              <a:rPr lang="en-US" sz="2700" b="1" dirty="0"/>
              <a:t>	</a:t>
            </a:r>
          </a:p>
        </p:txBody>
      </p:sp>
    </p:spTree>
    <p:extLst>
      <p:ext uri="{BB962C8B-B14F-4D97-AF65-F5344CB8AC3E}">
        <p14:creationId xmlns:p14="http://schemas.microsoft.com/office/powerpoint/2010/main" val="4234085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004281202"/>
              </p:ext>
            </p:extLst>
          </p:nvPr>
        </p:nvGraphicFramePr>
        <p:xfrm>
          <a:off x="542611" y="80386"/>
          <a:ext cx="8058778" cy="4913645"/>
        </p:xfrm>
        <a:graphic>
          <a:graphicData uri="http://schemas.openxmlformats.org/presentationml/2006/ole">
            <mc:AlternateContent xmlns:mc="http://schemas.openxmlformats.org/markup-compatibility/2006">
              <mc:Choice xmlns:v="urn:schemas-microsoft-com:vml" Requires="v">
                <p:oleObj spid="_x0000_s10254" r:id="rId3" imgW="6491808" imgH="5831915" progId="Visio.Drawing.11">
                  <p:embed/>
                </p:oleObj>
              </mc:Choice>
              <mc:Fallback>
                <p:oleObj r:id="rId3" imgW="6491808" imgH="5831915"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11" y="80386"/>
                        <a:ext cx="8058778" cy="4913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472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p:nvPr/>
        </p:nvCxnSpPr>
        <p:spPr>
          <a:xfrm>
            <a:off x="230184" y="709568"/>
            <a:ext cx="22819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0185" y="202684"/>
            <a:ext cx="1699102" cy="1315745"/>
          </a:xfrm>
          <a:prstGeom prst="rect">
            <a:avLst/>
          </a:prstGeom>
          <a:noFill/>
        </p:spPr>
        <p:txBody>
          <a:bodyPr wrap="square" lIns="68580" tIns="34290" rIns="68580" bIns="34290" rtlCol="0">
            <a:spAutoFit/>
          </a:bodyPr>
          <a:lstStyle/>
          <a:p>
            <a:r>
              <a:rPr lang="en-US" sz="2700" b="1" dirty="0" smtClean="0"/>
              <a:t>Flowchart</a:t>
            </a:r>
          </a:p>
          <a:p>
            <a:endParaRPr lang="en-US" sz="2700" b="1" dirty="0"/>
          </a:p>
          <a:p>
            <a:r>
              <a:rPr lang="en-US" sz="2700" b="1" dirty="0" smtClean="0"/>
              <a:t>Case 3</a:t>
            </a:r>
            <a:endParaRPr lang="en-US" sz="27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50256908"/>
              </p:ext>
            </p:extLst>
          </p:nvPr>
        </p:nvGraphicFramePr>
        <p:xfrm>
          <a:off x="3054699" y="102071"/>
          <a:ext cx="4109775" cy="5121815"/>
        </p:xfrm>
        <a:graphic>
          <a:graphicData uri="http://schemas.openxmlformats.org/presentationml/2006/ole">
            <mc:AlternateContent xmlns:mc="http://schemas.openxmlformats.org/markup-compatibility/2006">
              <mc:Choice xmlns:v="urn:schemas-microsoft-com:vml" Requires="v">
                <p:oleObj spid="_x0000_s12294" r:id="rId4" imgW="1636652" imgH="5523651" progId="Visio.Drawing.11">
                  <p:embed/>
                </p:oleObj>
              </mc:Choice>
              <mc:Fallback>
                <p:oleObj r:id="rId4" imgW="1636652" imgH="5523651" progId="Visio.Drawing.11">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4699" y="102071"/>
                        <a:ext cx="4109775" cy="51218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401282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Dept. ECE GSKSJTI </a:t>
            </a:r>
            <a:r>
              <a:rPr lang="en-US" dirty="0" err="1" smtClean="0"/>
              <a:t>Bangaluru</a:t>
            </a:r>
            <a:endParaRPr lang="en-US" dirty="0"/>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970371423"/>
              </p:ext>
            </p:extLst>
          </p:nvPr>
        </p:nvGraphicFramePr>
        <p:xfrm>
          <a:off x="1889090" y="-50240"/>
          <a:ext cx="6414080" cy="5183432"/>
        </p:xfrm>
        <a:graphic>
          <a:graphicData uri="http://schemas.openxmlformats.org/presentationml/2006/ole">
            <mc:AlternateContent xmlns:mc="http://schemas.openxmlformats.org/markup-compatibility/2006">
              <mc:Choice xmlns:v="urn:schemas-microsoft-com:vml" Requires="v">
                <p:oleObj spid="_x0000_s11272" r:id="rId3" imgW="5614770" imgH="5522301" progId="Visio.Drawing.11">
                  <p:embed/>
                </p:oleObj>
              </mc:Choice>
              <mc:Fallback>
                <p:oleObj r:id="rId3" imgW="5614770" imgH="5522301" progId="Visio.Drawing.11">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090" y="-50240"/>
                        <a:ext cx="6414080" cy="5183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6902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92841C9-67B6-4344-B157-300B477F981F}"/>
              </a:ext>
            </a:extLst>
          </p:cNvPr>
          <p:cNvSpPr/>
          <p:nvPr/>
        </p:nvSpPr>
        <p:spPr>
          <a:xfrm>
            <a:off x="525483" y="823700"/>
            <a:ext cx="8093034" cy="3916457"/>
          </a:xfrm>
          <a:prstGeom prst="rect">
            <a:avLst/>
          </a:prstGeom>
        </p:spPr>
        <p:txBody>
          <a:bodyPr wrap="square" lIns="68580" tIns="34290" rIns="68580" bIns="34290">
            <a:spAutoFit/>
          </a:bodyPr>
          <a:lstStyle/>
          <a:p>
            <a:pPr marL="257175" indent="-257175" algn="just">
              <a:lnSpc>
                <a:spcPct val="150000"/>
              </a:lnSpc>
              <a:spcAft>
                <a:spcPts val="750"/>
              </a:spcAft>
              <a:buFont typeface="+mj-lt"/>
              <a:buAutoNum type="arabicPeriod"/>
            </a:pPr>
            <a:r>
              <a:rPr lang="en-IN" dirty="0">
                <a:latin typeface="Times" panose="02020603050405020304" pitchFamily="18" charset="0"/>
                <a:ea typeface="Times New Roman" panose="02020603050405020304" pitchFamily="18" charset="0"/>
                <a:cs typeface="Times New Roman" panose="02020603050405020304" pitchFamily="18" charset="0"/>
              </a:rPr>
              <a:t>Now a days people are </a:t>
            </a:r>
            <a:r>
              <a:rPr lang="en-IN" dirty="0" smtClean="0">
                <a:latin typeface="Times" panose="02020603050405020304" pitchFamily="18" charset="0"/>
                <a:ea typeface="Times New Roman" panose="02020603050405020304" pitchFamily="18" charset="0"/>
                <a:cs typeface="Times New Roman" panose="02020603050405020304" pitchFamily="18" charset="0"/>
              </a:rPr>
              <a:t>driving recklessly, </a:t>
            </a:r>
            <a:r>
              <a:rPr lang="en-IN" dirty="0">
                <a:latin typeface="Times" panose="02020603050405020304" pitchFamily="18" charset="0"/>
                <a:ea typeface="Times New Roman" panose="02020603050405020304" pitchFamily="18" charset="0"/>
                <a:cs typeface="Times New Roman" panose="02020603050405020304" pitchFamily="18" charset="0"/>
              </a:rPr>
              <a:t>due to which </a:t>
            </a:r>
            <a:r>
              <a:rPr lang="en-IN" dirty="0" smtClean="0">
                <a:latin typeface="Times" panose="02020603050405020304" pitchFamily="18" charset="0"/>
                <a:ea typeface="Times New Roman" panose="02020603050405020304" pitchFamily="18" charset="0"/>
                <a:cs typeface="Times New Roman" panose="02020603050405020304" pitchFamily="18" charset="0"/>
              </a:rPr>
              <a:t>many incidents occur frequently. </a:t>
            </a:r>
            <a:endParaRPr lang="en-IN" dirty="0" smtClean="0">
              <a:latin typeface="Times"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Aft>
                <a:spcPts val="750"/>
              </a:spcAft>
              <a:buFont typeface="+mj-lt"/>
              <a:buAutoNum type="arabicPeriod"/>
            </a:pPr>
            <a:endParaRPr lang="en-IN" dirty="0">
              <a:latin typeface="Times"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Aft>
                <a:spcPts val="750"/>
              </a:spcAft>
              <a:buFont typeface="+mj-lt"/>
              <a:buAutoNum type="arabicPeriod"/>
            </a:pPr>
            <a:r>
              <a:rPr lang="en-IN" dirty="0" smtClean="0">
                <a:latin typeface="Times" panose="02020603050405020304" pitchFamily="18" charset="0"/>
                <a:ea typeface="Times New Roman" panose="02020603050405020304" pitchFamily="18" charset="0"/>
                <a:cs typeface="Times New Roman" panose="02020603050405020304" pitchFamily="18" charset="0"/>
              </a:rPr>
              <a:t>So </a:t>
            </a:r>
            <a:r>
              <a:rPr lang="en-IN" dirty="0">
                <a:latin typeface="Times" panose="02020603050405020304" pitchFamily="18" charset="0"/>
                <a:ea typeface="Times New Roman" panose="02020603050405020304" pitchFamily="18" charset="0"/>
                <a:cs typeface="Times New Roman" panose="02020603050405020304" pitchFamily="18" charset="0"/>
              </a:rPr>
              <a:t>in order to avoid such kind </a:t>
            </a:r>
            <a:r>
              <a:rPr lang="en-IN" dirty="0" smtClean="0">
                <a:latin typeface="Times" panose="02020603050405020304" pitchFamily="18" charset="0"/>
                <a:ea typeface="Times New Roman" panose="02020603050405020304" pitchFamily="18" charset="0"/>
                <a:cs typeface="Times New Roman" panose="02020603050405020304" pitchFamily="18" charset="0"/>
              </a:rPr>
              <a:t>of incidents </a:t>
            </a:r>
            <a:r>
              <a:rPr lang="en-IN" dirty="0">
                <a:latin typeface="Times" panose="02020603050405020304" pitchFamily="18" charset="0"/>
                <a:ea typeface="Times New Roman" panose="02020603050405020304" pitchFamily="18" charset="0"/>
                <a:cs typeface="Times New Roman" panose="02020603050405020304" pitchFamily="18" charset="0"/>
              </a:rPr>
              <a:t>and to alert the </a:t>
            </a:r>
            <a:r>
              <a:rPr lang="en-IN" dirty="0" smtClean="0">
                <a:latin typeface="Times" panose="02020603050405020304" pitchFamily="18" charset="0"/>
                <a:ea typeface="Times New Roman" panose="02020603050405020304" pitchFamily="18" charset="0"/>
                <a:cs typeface="Times New Roman" panose="02020603050405020304" pitchFamily="18" charset="0"/>
              </a:rPr>
              <a:t>drivers in </a:t>
            </a:r>
            <a:r>
              <a:rPr lang="en-IN" dirty="0">
                <a:latin typeface="Times" panose="02020603050405020304" pitchFamily="18" charset="0"/>
                <a:ea typeface="Times New Roman" panose="02020603050405020304" pitchFamily="18" charset="0"/>
                <a:cs typeface="Times New Roman" panose="02020603050405020304" pitchFamily="18" charset="0"/>
              </a:rPr>
              <a:t>such kind of places, the traffic police department have placed the signboards. </a:t>
            </a:r>
            <a:endParaRPr lang="en-IN" dirty="0">
              <a:latin typeface="Times"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Aft>
                <a:spcPts val="750"/>
              </a:spcAft>
              <a:buFont typeface="+mj-lt"/>
              <a:buAutoNum type="arabicPeriod"/>
            </a:pPr>
            <a:endParaRPr lang="en-IN" dirty="0" smtClean="0">
              <a:latin typeface="Times"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Aft>
                <a:spcPts val="750"/>
              </a:spcAft>
              <a:buFont typeface="+mj-lt"/>
              <a:buAutoNum type="arabicPeriod"/>
            </a:pPr>
            <a:r>
              <a:rPr lang="en-IN" dirty="0" smtClean="0">
                <a:latin typeface="Times" panose="02020603050405020304" pitchFamily="18" charset="0"/>
                <a:ea typeface="Times New Roman" panose="02020603050405020304" pitchFamily="18" charset="0"/>
                <a:cs typeface="Times New Roman" panose="02020603050405020304" pitchFamily="18" charset="0"/>
              </a:rPr>
              <a:t>But </a:t>
            </a:r>
            <a:r>
              <a:rPr lang="en-IN" dirty="0">
                <a:latin typeface="Times" panose="02020603050405020304" pitchFamily="18" charset="0"/>
                <a:ea typeface="Times New Roman" panose="02020603050405020304" pitchFamily="18" charset="0"/>
                <a:cs typeface="Times New Roman" panose="02020603050405020304" pitchFamily="18" charset="0"/>
              </a:rPr>
              <a:t>sometimes it may not be possible to view those signboards and there is a </a:t>
            </a:r>
            <a:r>
              <a:rPr lang="en-IN" dirty="0" smtClean="0">
                <a:latin typeface="Times" panose="02020603050405020304" pitchFamily="18" charset="0"/>
                <a:ea typeface="Times New Roman" panose="02020603050405020304" pitchFamily="18" charset="0"/>
                <a:cs typeface="Times New Roman" panose="02020603050405020304" pitchFamily="18" charset="0"/>
              </a:rPr>
              <a:t>greater chance </a:t>
            </a:r>
            <a:r>
              <a:rPr lang="en-IN" dirty="0">
                <a:latin typeface="Times" panose="02020603050405020304" pitchFamily="18" charset="0"/>
                <a:ea typeface="Times New Roman" panose="02020603050405020304" pitchFamily="18" charset="0"/>
                <a:cs typeface="Times New Roman" panose="02020603050405020304" pitchFamily="18" charset="0"/>
              </a:rPr>
              <a:t>of </a:t>
            </a:r>
            <a:r>
              <a:rPr lang="en-IN" dirty="0" smtClean="0">
                <a:latin typeface="Times" panose="02020603050405020304" pitchFamily="18" charset="0"/>
                <a:ea typeface="Times New Roman" panose="02020603050405020304" pitchFamily="18" charset="0"/>
                <a:cs typeface="Times New Roman" panose="02020603050405020304" pitchFamily="18" charset="0"/>
              </a:rPr>
              <a:t>incidents. </a:t>
            </a:r>
            <a:r>
              <a:rPr lang="en-IN" dirty="0">
                <a:latin typeface="Times" panose="02020603050405020304" pitchFamily="18" charset="0"/>
                <a:ea typeface="Times New Roman" panose="02020603050405020304" pitchFamily="18" charset="0"/>
                <a:cs typeface="Times New Roman" panose="02020603050405020304" pitchFamily="18" charset="0"/>
              </a:rPr>
              <a:t>Most </a:t>
            </a:r>
            <a:r>
              <a:rPr lang="en-IN" dirty="0" smtClean="0">
                <a:latin typeface="Times" panose="02020603050405020304" pitchFamily="18" charset="0"/>
                <a:ea typeface="Times New Roman" panose="02020603050405020304" pitchFamily="18" charset="0"/>
                <a:cs typeface="Times New Roman" panose="02020603050405020304" pitchFamily="18" charset="0"/>
              </a:rPr>
              <a:t>incidents </a:t>
            </a:r>
            <a:r>
              <a:rPr lang="en-IN" dirty="0">
                <a:latin typeface="Times" panose="02020603050405020304" pitchFamily="18" charset="0"/>
                <a:ea typeface="Times New Roman" panose="02020603050405020304" pitchFamily="18" charset="0"/>
                <a:cs typeface="Times New Roman" panose="02020603050405020304" pitchFamily="18" charset="0"/>
              </a:rPr>
              <a:t>occurring on road is due to Traffic sign miss out, Speeding at restricted places and </a:t>
            </a:r>
            <a:r>
              <a:rPr lang="en-IN" dirty="0" smtClean="0">
                <a:latin typeface="Times" panose="02020603050405020304" pitchFamily="18" charset="0"/>
                <a:ea typeface="Times New Roman" panose="02020603050405020304" pitchFamily="18" charset="0"/>
                <a:cs typeface="Times New Roman" panose="02020603050405020304" pitchFamily="18" charset="0"/>
              </a:rPr>
              <a:t>Overtake </a:t>
            </a:r>
            <a:r>
              <a:rPr lang="en-IN" dirty="0">
                <a:latin typeface="Times" panose="02020603050405020304" pitchFamily="18" charset="0"/>
                <a:ea typeface="Times New Roman" panose="02020603050405020304" pitchFamily="18" charset="0"/>
                <a:cs typeface="Times New Roman" panose="02020603050405020304" pitchFamily="18" charset="0"/>
              </a:rPr>
              <a:t>without judgement. </a:t>
            </a:r>
          </a:p>
          <a:p>
            <a:pPr marL="257175" indent="-257175" algn="just">
              <a:lnSpc>
                <a:spcPct val="150000"/>
              </a:lnSpc>
              <a:spcAft>
                <a:spcPts val="750"/>
              </a:spcAft>
              <a:buFont typeface="+mj-lt"/>
              <a:buAutoNum type="arabicPeriod"/>
            </a:pPr>
            <a:endParaRPr lang="en-IN" dirty="0">
              <a:latin typeface="Times" panose="02020603050405020304" pitchFamily="18" charset="0"/>
              <a:ea typeface="Times New Roman" panose="02020603050405020304" pitchFamily="18" charset="0"/>
              <a:cs typeface="Times New Roman" panose="02020603050405020304" pitchFamily="18" charset="0"/>
            </a:endParaRPr>
          </a:p>
          <a:p>
            <a:pPr marL="257175" indent="-257175" algn="just">
              <a:lnSpc>
                <a:spcPct val="150000"/>
              </a:lnSpc>
              <a:spcAft>
                <a:spcPts val="750"/>
              </a:spcAft>
              <a:buFont typeface="+mj-lt"/>
              <a:buAutoNum type="arabicPeriod"/>
            </a:pPr>
            <a:r>
              <a:rPr lang="en-IN" dirty="0">
                <a:latin typeface="Times" panose="02020603050405020304" pitchFamily="18" charset="0"/>
                <a:ea typeface="Times New Roman" panose="02020603050405020304" pitchFamily="18" charset="0"/>
                <a:cs typeface="Times New Roman" panose="02020603050405020304" pitchFamily="18" charset="0"/>
              </a:rPr>
              <a:t>Hence, in our project we propose a </a:t>
            </a:r>
            <a:r>
              <a:rPr lang="en-IN" dirty="0" smtClean="0">
                <a:latin typeface="Times" panose="02020603050405020304" pitchFamily="18" charset="0"/>
                <a:ea typeface="Times New Roman" panose="02020603050405020304" pitchFamily="18" charset="0"/>
                <a:cs typeface="Times New Roman" panose="02020603050405020304" pitchFamily="18" charset="0"/>
              </a:rPr>
              <a:t>prototype </a:t>
            </a:r>
            <a:r>
              <a:rPr lang="en-IN" dirty="0">
                <a:latin typeface="Times" panose="02020603050405020304" pitchFamily="18" charset="0"/>
                <a:ea typeface="Times New Roman" panose="02020603050405020304" pitchFamily="18" charset="0"/>
                <a:cs typeface="Times New Roman" panose="02020603050405020304" pitchFamily="18" charset="0"/>
              </a:rPr>
              <a:t>for these </a:t>
            </a:r>
            <a:r>
              <a:rPr lang="en-IN" dirty="0" smtClean="0">
                <a:latin typeface="Times" panose="02020603050405020304" pitchFamily="18" charset="0"/>
                <a:ea typeface="Times New Roman" panose="02020603050405020304" pitchFamily="18" charset="0"/>
                <a:cs typeface="Times New Roman" panose="02020603050405020304" pitchFamily="18" charset="0"/>
              </a:rPr>
              <a:t>problems, i.e. Electronic Model. </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 xmlns:a16="http://schemas.microsoft.com/office/drawing/2014/main" id="{8D007E5F-216B-41BC-98CE-D98AA3AA8740}"/>
              </a:ext>
            </a:extLst>
          </p:cNvPr>
          <p:cNvCxnSpPr/>
          <p:nvPr/>
        </p:nvCxnSpPr>
        <p:spPr>
          <a:xfrm flipV="1">
            <a:off x="322491" y="627025"/>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AA3CCAB1-DAF6-4BA2-9EF5-A26B5813A47E}"/>
              </a:ext>
            </a:extLst>
          </p:cNvPr>
          <p:cNvSpPr txBox="1"/>
          <p:nvPr/>
        </p:nvSpPr>
        <p:spPr>
          <a:xfrm>
            <a:off x="322492" y="164413"/>
            <a:ext cx="4771622" cy="484748"/>
          </a:xfrm>
          <a:prstGeom prst="rect">
            <a:avLst/>
          </a:prstGeom>
          <a:noFill/>
        </p:spPr>
        <p:txBody>
          <a:bodyPr wrap="square" lIns="68580" tIns="34290" rIns="68580" bIns="34290" rtlCol="0">
            <a:spAutoFit/>
          </a:bodyPr>
          <a:lstStyle/>
          <a:p>
            <a:r>
              <a:rPr lang="en-US" sz="2700" b="1" dirty="0"/>
              <a:t>Abstract</a:t>
            </a:r>
          </a:p>
        </p:txBody>
      </p:sp>
      <p:sp>
        <p:nvSpPr>
          <p:cNvPr id="11"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4195809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20616" y="624010"/>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8494" y="139942"/>
            <a:ext cx="7938376" cy="484748"/>
          </a:xfrm>
          <a:prstGeom prst="rect">
            <a:avLst/>
          </a:prstGeom>
          <a:noFill/>
        </p:spPr>
        <p:txBody>
          <a:bodyPr wrap="square" lIns="68580" tIns="34290" rIns="68580" bIns="34290" rtlCol="0">
            <a:spAutoFit/>
          </a:bodyPr>
          <a:lstStyle/>
          <a:p>
            <a:r>
              <a:rPr lang="en-US" sz="2700" b="1" dirty="0"/>
              <a:t>Implementation Case 1  &amp; 2 - Coding</a:t>
            </a:r>
          </a:p>
        </p:txBody>
      </p:sp>
      <p:sp>
        <p:nvSpPr>
          <p:cNvPr id="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pic>
        <p:nvPicPr>
          <p:cNvPr id="5122" name="Picture 2" descr="H:\1\bandicam 2017-05-30 11-22-25-70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93" r="62358" b="32529"/>
          <a:stretch/>
        </p:blipFill>
        <p:spPr bwMode="auto">
          <a:xfrm>
            <a:off x="280329" y="896099"/>
            <a:ext cx="2803773" cy="21733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1\bandicam 2017-05-30 11-22-35-5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975" r="62527" b="45101"/>
          <a:stretch/>
        </p:blipFill>
        <p:spPr bwMode="auto">
          <a:xfrm>
            <a:off x="234740" y="3069434"/>
            <a:ext cx="2894950" cy="18209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1\bandicam 2017-05-30 11-21-01-53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98" r="77033" b="23992"/>
          <a:stretch/>
        </p:blipFill>
        <p:spPr bwMode="auto">
          <a:xfrm>
            <a:off x="3490682" y="924075"/>
            <a:ext cx="2436362" cy="3768867"/>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p:cNvSpPr/>
          <p:nvPr/>
        </p:nvSpPr>
        <p:spPr>
          <a:xfrm>
            <a:off x="3257988" y="1034975"/>
            <a:ext cx="75734" cy="354706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5" descr="H:\1\bandicam 2017-05-30 11-21-39-4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3" t="49026" r="70976" b="25710"/>
          <a:stretch/>
        </p:blipFill>
        <p:spPr bwMode="auto">
          <a:xfrm>
            <a:off x="5927044" y="1034975"/>
            <a:ext cx="2982646" cy="14771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1\bandicam 2017-05-30 11-21-56-496.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89" t="31346" r="73626" b="24909"/>
          <a:stretch/>
        </p:blipFill>
        <p:spPr bwMode="auto">
          <a:xfrm>
            <a:off x="6079253" y="2564201"/>
            <a:ext cx="2502040" cy="224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96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3/21/2016</a:t>
            </a:r>
            <a:endParaRPr lang="en-US"/>
          </a:p>
        </p:txBody>
      </p:sp>
      <p:pic>
        <p:nvPicPr>
          <p:cNvPr id="6148" name="Picture 4" descr="H:\1\bandicam 2017-05-30 11-23-06-7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103" r="60879"/>
          <a:stretch/>
        </p:blipFill>
        <p:spPr bwMode="auto">
          <a:xfrm>
            <a:off x="-1" y="-35127"/>
            <a:ext cx="3868615" cy="51773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H:\1\bandicam 2017-05-30 11-23-39-14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71" t="15235" r="30998" b="15235"/>
          <a:stretch/>
        </p:blipFill>
        <p:spPr bwMode="auto">
          <a:xfrm>
            <a:off x="3073880" y="695985"/>
            <a:ext cx="5818909" cy="35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93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259201" y="540252"/>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9201" y="77639"/>
            <a:ext cx="7468844" cy="484748"/>
          </a:xfrm>
          <a:prstGeom prst="rect">
            <a:avLst/>
          </a:prstGeom>
          <a:noFill/>
        </p:spPr>
        <p:txBody>
          <a:bodyPr wrap="square" lIns="68580" tIns="34290" rIns="68580" bIns="34290" rtlCol="0">
            <a:spAutoFit/>
          </a:bodyPr>
          <a:lstStyle/>
          <a:p>
            <a:r>
              <a:rPr lang="en-US" sz="2700" b="1" dirty="0"/>
              <a:t>Implementation Case 1 &amp; 2  - Snapshots	</a:t>
            </a:r>
          </a:p>
        </p:txBody>
      </p:sp>
      <p:sp>
        <p:nvSpPr>
          <p:cNvPr id="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6685"/>
          <a:stretch/>
        </p:blipFill>
        <p:spPr>
          <a:xfrm>
            <a:off x="4676124" y="969497"/>
            <a:ext cx="3753134" cy="3839417"/>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7841" r="18170"/>
          <a:stretch/>
        </p:blipFill>
        <p:spPr>
          <a:xfrm>
            <a:off x="565984" y="1021370"/>
            <a:ext cx="3231506" cy="3787544"/>
          </a:xfrm>
          <a:prstGeom prst="rect">
            <a:avLst/>
          </a:prstGeom>
        </p:spPr>
      </p:pic>
      <p:sp>
        <p:nvSpPr>
          <p:cNvPr id="13" name="TextBox 12"/>
          <p:cNvSpPr txBox="1"/>
          <p:nvPr/>
        </p:nvSpPr>
        <p:spPr>
          <a:xfrm>
            <a:off x="931460" y="613083"/>
            <a:ext cx="7666630" cy="500137"/>
          </a:xfrm>
          <a:prstGeom prst="rect">
            <a:avLst/>
          </a:prstGeom>
          <a:noFill/>
        </p:spPr>
        <p:txBody>
          <a:bodyPr wrap="square" lIns="68580" tIns="34290" rIns="68580" bIns="34290" rtlCol="0">
            <a:spAutoFit/>
          </a:bodyPr>
          <a:lstStyle/>
          <a:p>
            <a:r>
              <a:rPr lang="en-US" dirty="0" smtClean="0"/>
              <a:t>               Transmitter		                 			               </a:t>
            </a:r>
            <a:r>
              <a:rPr lang="en-US" dirty="0" err="1" smtClean="0"/>
              <a:t>Reciever</a:t>
            </a:r>
            <a:r>
              <a:rPr lang="en-US" dirty="0" smtClean="0"/>
              <a:t>			</a:t>
            </a:r>
            <a:endParaRPr lang="en-US" dirty="0"/>
          </a:p>
        </p:txBody>
      </p:sp>
    </p:spTree>
    <p:extLst>
      <p:ext uri="{BB962C8B-B14F-4D97-AF65-F5344CB8AC3E}">
        <p14:creationId xmlns:p14="http://schemas.microsoft.com/office/powerpoint/2010/main" val="1749345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3/21/2016</a:t>
            </a:r>
            <a:endParaRPr lang="en-US"/>
          </a:p>
        </p:txBody>
      </p:sp>
      <p:sp>
        <p:nvSpPr>
          <p:cNvPr id="3" name="Footer Placeholder 2"/>
          <p:cNvSpPr>
            <a:spLocks noGrp="1"/>
          </p:cNvSpPr>
          <p:nvPr>
            <p:ph type="ftr" sz="quarter" idx="11"/>
          </p:nvPr>
        </p:nvSpPr>
        <p:spPr/>
        <p:txBody>
          <a:bodyPr/>
          <a:lstStyle/>
          <a:p>
            <a:r>
              <a:rPr lang="en-US" smtClean="0"/>
              <a:t>Dept. ECE GSKSJTI Bangaluru</a:t>
            </a: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04340"/>
            <a:ext cx="3385546" cy="253916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3385546" cy="2539159"/>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7892" r="6503" b="20707"/>
          <a:stretch/>
        </p:blipFill>
        <p:spPr>
          <a:xfrm>
            <a:off x="3500650" y="1"/>
            <a:ext cx="5643350" cy="5143499"/>
          </a:xfrm>
          <a:prstGeom prst="rect">
            <a:avLst/>
          </a:prstGeom>
        </p:spPr>
      </p:pic>
    </p:spTree>
    <p:extLst>
      <p:ext uri="{BB962C8B-B14F-4D97-AF65-F5344CB8AC3E}">
        <p14:creationId xmlns:p14="http://schemas.microsoft.com/office/powerpoint/2010/main" val="1975738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10380" y="46261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10381" y="1"/>
            <a:ext cx="4771622" cy="484748"/>
          </a:xfrm>
          <a:prstGeom prst="rect">
            <a:avLst/>
          </a:prstGeom>
          <a:noFill/>
        </p:spPr>
        <p:txBody>
          <a:bodyPr wrap="square" lIns="68580" tIns="34290" rIns="68580" bIns="34290" rtlCol="0">
            <a:spAutoFit/>
          </a:bodyPr>
          <a:lstStyle/>
          <a:p>
            <a:r>
              <a:rPr lang="en-US" sz="2700" b="1" dirty="0"/>
              <a:t>Results – Case 1</a:t>
            </a:r>
          </a:p>
        </p:txBody>
      </p:sp>
      <p:sp>
        <p:nvSpPr>
          <p:cNvPr id="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2875"/>
          <a:stretch/>
        </p:blipFill>
        <p:spPr>
          <a:xfrm>
            <a:off x="310380" y="641754"/>
            <a:ext cx="8216059" cy="4236110"/>
          </a:xfrm>
          <a:prstGeom prst="rect">
            <a:avLst/>
          </a:prstGeom>
        </p:spPr>
      </p:pic>
    </p:spTree>
    <p:extLst>
      <p:ext uri="{BB962C8B-B14F-4D97-AF65-F5344CB8AC3E}">
        <p14:creationId xmlns:p14="http://schemas.microsoft.com/office/powerpoint/2010/main" val="4007185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3/21/2016</a:t>
            </a:r>
            <a:endParaRPr lang="en-US"/>
          </a:p>
        </p:txBody>
      </p:sp>
      <p:sp>
        <p:nvSpPr>
          <p:cNvPr id="3" name="Footer Placeholder 2"/>
          <p:cNvSpPr>
            <a:spLocks noGrp="1"/>
          </p:cNvSpPr>
          <p:nvPr>
            <p:ph type="ftr" sz="quarter" idx="11"/>
          </p:nvPr>
        </p:nvSpPr>
        <p:spPr/>
        <p:txBody>
          <a:bodyPr/>
          <a:lstStyle/>
          <a:p>
            <a:r>
              <a:rPr lang="en-US" smtClean="0"/>
              <a:t>Dept. ECE GSKSJTI Bangaluru</a:t>
            </a:r>
            <a:endParaRPr lang="en-US"/>
          </a:p>
        </p:txBody>
      </p:sp>
      <p:cxnSp>
        <p:nvCxnSpPr>
          <p:cNvPr id="4" name="Straight Connector 3"/>
          <p:cNvCxnSpPr/>
          <p:nvPr/>
        </p:nvCxnSpPr>
        <p:spPr>
          <a:xfrm flipV="1">
            <a:off x="310380" y="46261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10381" y="1"/>
            <a:ext cx="4771622" cy="484748"/>
          </a:xfrm>
          <a:prstGeom prst="rect">
            <a:avLst/>
          </a:prstGeom>
          <a:noFill/>
        </p:spPr>
        <p:txBody>
          <a:bodyPr wrap="square" lIns="68580" tIns="34290" rIns="68580" bIns="34290" rtlCol="0">
            <a:spAutoFit/>
          </a:bodyPr>
          <a:lstStyle/>
          <a:p>
            <a:r>
              <a:rPr lang="en-US" sz="2700" b="1" dirty="0"/>
              <a:t>Results – Case 2</a:t>
            </a:r>
          </a:p>
        </p:txBody>
      </p:sp>
      <p:pic>
        <p:nvPicPr>
          <p:cNvPr id="3074" name="Picture 2" descr="G:\bandicam 2017-05-28 18-16-22-09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592" b="8349"/>
          <a:stretch/>
        </p:blipFill>
        <p:spPr bwMode="auto">
          <a:xfrm>
            <a:off x="310380" y="613063"/>
            <a:ext cx="8458200" cy="43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401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3/21/2016</a:t>
            </a:r>
            <a:endParaRPr lang="en-US"/>
          </a:p>
        </p:txBody>
      </p:sp>
      <p:sp>
        <p:nvSpPr>
          <p:cNvPr id="3" name="Footer Placeholder 2"/>
          <p:cNvSpPr>
            <a:spLocks noGrp="1"/>
          </p:cNvSpPr>
          <p:nvPr>
            <p:ph type="ftr" sz="quarter" idx="11"/>
          </p:nvPr>
        </p:nvSpPr>
        <p:spPr/>
        <p:txBody>
          <a:bodyPr/>
          <a:lstStyle/>
          <a:p>
            <a:r>
              <a:rPr lang="en-US" smtClean="0"/>
              <a:t>Dept. ECE GSKSJTI Bangaluru</a:t>
            </a:r>
            <a:endParaRPr lang="en-US"/>
          </a:p>
        </p:txBody>
      </p:sp>
      <p:pic>
        <p:nvPicPr>
          <p:cNvPr id="8195" name="Picture 3" descr="H:\1\bandicam 2017-05-30 11-23-57-78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103" r="45165"/>
          <a:stretch/>
        </p:blipFill>
        <p:spPr bwMode="auto">
          <a:xfrm>
            <a:off x="4140506" y="159488"/>
            <a:ext cx="5014127" cy="49946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1\bandicam 2017-05-30 11-24-38-72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07" r="55166"/>
          <a:stretch/>
        </p:blipFill>
        <p:spPr bwMode="auto">
          <a:xfrm>
            <a:off x="1" y="701749"/>
            <a:ext cx="4029740" cy="44417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166353" y="60372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6354" y="141111"/>
            <a:ext cx="6439412" cy="484748"/>
          </a:xfrm>
          <a:prstGeom prst="rect">
            <a:avLst/>
          </a:prstGeom>
          <a:noFill/>
        </p:spPr>
        <p:txBody>
          <a:bodyPr wrap="square" lIns="68580" tIns="34290" rIns="68580" bIns="34290" rtlCol="0">
            <a:spAutoFit/>
          </a:bodyPr>
          <a:lstStyle/>
          <a:p>
            <a:r>
              <a:rPr lang="en-US" sz="2700" b="1" dirty="0"/>
              <a:t>Implementation Case 3 - Coding	</a:t>
            </a:r>
          </a:p>
        </p:txBody>
      </p:sp>
    </p:spTree>
    <p:extLst>
      <p:ext uri="{BB962C8B-B14F-4D97-AF65-F5344CB8AC3E}">
        <p14:creationId xmlns:p14="http://schemas.microsoft.com/office/powerpoint/2010/main" val="175011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2">
            <a:extLst>
              <a:ext uri="{FF2B5EF4-FFF2-40B4-BE49-F238E27FC236}">
                <a16:creationId xmlns="" xmlns:a16="http://schemas.microsoft.com/office/drawing/2014/main" id="{49A24271-4A4E-41C7-913F-4747EEA733D4}"/>
              </a:ext>
            </a:extLst>
          </p:cNvPr>
          <p:cNvSpPr>
            <a:spLocks noGrp="1"/>
          </p:cNvSpPr>
          <p:nvPr>
            <p:ph type="dt" sz="half" idx="10"/>
          </p:nvPr>
        </p:nvSpPr>
        <p:spPr>
          <a:xfrm>
            <a:off x="0" y="4904184"/>
            <a:ext cx="2057400" cy="273844"/>
          </a:xfrm>
        </p:spPr>
        <p:txBody>
          <a:bodyPr/>
          <a:lstStyle/>
          <a:p>
            <a:r>
              <a:rPr lang="en-US" dirty="0" smtClean="0"/>
              <a:t>30/05/2017</a:t>
            </a:r>
            <a:endParaRPr lang="en-US" dirty="0"/>
          </a:p>
        </p:txBody>
      </p:sp>
      <p:pic>
        <p:nvPicPr>
          <p:cNvPr id="7170" name="Picture 2" descr="H:\1\bandicam 2017-05-30 01-10-14-50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720" r="36484"/>
          <a:stretch/>
        </p:blipFill>
        <p:spPr bwMode="auto">
          <a:xfrm>
            <a:off x="80387" y="372140"/>
            <a:ext cx="5174901" cy="47713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1\bandicam 2017-05-30 11-24-10-44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55" t="25580" r="46923" b="12460"/>
          <a:stretch/>
        </p:blipFill>
        <p:spPr bwMode="auto">
          <a:xfrm>
            <a:off x="4386472" y="1329070"/>
            <a:ext cx="4391130" cy="343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49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20616" y="793430"/>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0616" y="330817"/>
            <a:ext cx="6743124" cy="484748"/>
          </a:xfrm>
          <a:prstGeom prst="rect">
            <a:avLst/>
          </a:prstGeom>
          <a:noFill/>
        </p:spPr>
        <p:txBody>
          <a:bodyPr wrap="square" lIns="68580" tIns="34290" rIns="68580" bIns="34290" rtlCol="0">
            <a:spAutoFit/>
          </a:bodyPr>
          <a:lstStyle/>
          <a:p>
            <a:r>
              <a:rPr lang="en-US" sz="2700" b="1" dirty="0"/>
              <a:t>Implementation Case 3 - Snapshots	</a:t>
            </a:r>
          </a:p>
        </p:txBody>
      </p:sp>
      <p:sp>
        <p:nvSpPr>
          <p:cNvPr id="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83" t="5203"/>
          <a:stretch/>
        </p:blipFill>
        <p:spPr bwMode="auto">
          <a:xfrm rot="16200000">
            <a:off x="4766856" y="501114"/>
            <a:ext cx="3384241" cy="454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19" r="4900" b="9782"/>
          <a:stretch/>
        </p:blipFill>
        <p:spPr bwMode="auto">
          <a:xfrm>
            <a:off x="386285" y="1083851"/>
            <a:ext cx="3377030" cy="3384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155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17316" y="428395"/>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0617" y="1"/>
            <a:ext cx="4771622" cy="484748"/>
          </a:xfrm>
          <a:prstGeom prst="rect">
            <a:avLst/>
          </a:prstGeom>
          <a:noFill/>
        </p:spPr>
        <p:txBody>
          <a:bodyPr wrap="square" lIns="68580" tIns="34290" rIns="68580" bIns="34290" rtlCol="0">
            <a:spAutoFit/>
          </a:bodyPr>
          <a:lstStyle/>
          <a:p>
            <a:r>
              <a:rPr lang="en-US" sz="2700" b="1" dirty="0"/>
              <a:t>Results – Case 3	</a:t>
            </a:r>
          </a:p>
        </p:txBody>
      </p:sp>
      <p:sp>
        <p:nvSpPr>
          <p:cNvPr id="6" name="Date Placeholder 2">
            <a:extLst>
              <a:ext uri="{FF2B5EF4-FFF2-40B4-BE49-F238E27FC236}">
                <a16:creationId xmlns="" xmlns:a16="http://schemas.microsoft.com/office/drawing/2014/main" id="{49A24271-4A4E-41C7-913F-4747EEA733D4}"/>
              </a:ext>
            </a:extLst>
          </p:cNvPr>
          <p:cNvSpPr>
            <a:spLocks noGrp="1"/>
          </p:cNvSpPr>
          <p:nvPr>
            <p:ph type="dt" sz="half" idx="10"/>
          </p:nvPr>
        </p:nvSpPr>
        <p:spPr>
          <a:xfrm>
            <a:off x="0" y="4904184"/>
            <a:ext cx="2057400" cy="273844"/>
          </a:xfrm>
        </p:spPr>
        <p:txBody>
          <a:bodyPr/>
          <a:lstStyle/>
          <a:p>
            <a:r>
              <a:rPr lang="en-US" dirty="0" smtClean="0"/>
              <a:t>30/05/2017</a:t>
            </a:r>
            <a:endParaRPr lang="en-US" dirty="0"/>
          </a:p>
        </p:txBody>
      </p:sp>
      <p:sp>
        <p:nvSpPr>
          <p:cNvPr id="7"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3122"/>
          <a:stretch/>
        </p:blipFill>
        <p:spPr>
          <a:xfrm>
            <a:off x="317316" y="587670"/>
            <a:ext cx="8383137" cy="4566066"/>
          </a:xfrm>
          <a:prstGeom prst="rect">
            <a:avLst/>
          </a:prstGeom>
        </p:spPr>
      </p:pic>
    </p:spTree>
    <p:extLst>
      <p:ext uri="{BB962C8B-B14F-4D97-AF65-F5344CB8AC3E}">
        <p14:creationId xmlns:p14="http://schemas.microsoft.com/office/powerpoint/2010/main" val="23047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320616" y="149597"/>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cs typeface="Times New Roman" pitchFamily="18" charset="0"/>
              </a:rPr>
              <a:t>OVERVIEW</a:t>
            </a:r>
            <a:endParaRPr lang="en-US" b="1" dirty="0">
              <a:latin typeface="+mn-lt"/>
            </a:endParaRPr>
          </a:p>
        </p:txBody>
      </p:sp>
      <p:sp>
        <p:nvSpPr>
          <p:cNvPr id="5" name="Content Placeholder 7"/>
          <p:cNvSpPr txBox="1">
            <a:spLocks/>
          </p:cNvSpPr>
          <p:nvPr/>
        </p:nvSpPr>
        <p:spPr>
          <a:xfrm>
            <a:off x="4335200" y="931444"/>
            <a:ext cx="4149582" cy="4212056"/>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b="1" dirty="0">
                <a:solidFill>
                  <a:schemeClr val="tx1">
                    <a:lumMod val="95000"/>
                    <a:lumOff val="5000"/>
                  </a:schemeClr>
                </a:solidFill>
              </a:rPr>
              <a:t>Introduction</a:t>
            </a:r>
            <a:r>
              <a:rPr lang="en-US" sz="1800" b="1" dirty="0" smtClean="0">
                <a:solidFill>
                  <a:schemeClr val="tx1">
                    <a:lumMod val="95000"/>
                    <a:lumOff val="5000"/>
                  </a:schemeClr>
                </a:solidFill>
              </a:rPr>
              <a:t>.</a:t>
            </a:r>
          </a:p>
          <a:p>
            <a:pPr>
              <a:buFont typeface="Wingdings" panose="05000000000000000000" pitchFamily="2" charset="2"/>
              <a:buChar char="Ø"/>
            </a:pPr>
            <a:r>
              <a:rPr lang="en-US" sz="1800" b="1" dirty="0" smtClean="0">
                <a:solidFill>
                  <a:schemeClr val="tx1">
                    <a:lumMod val="95000"/>
                    <a:lumOff val="5000"/>
                  </a:schemeClr>
                </a:solidFill>
              </a:rPr>
              <a:t>Literature Survey.</a:t>
            </a:r>
          </a:p>
          <a:p>
            <a:pPr>
              <a:buFont typeface="Wingdings" panose="05000000000000000000" pitchFamily="2" charset="2"/>
              <a:buChar char="Ø"/>
            </a:pPr>
            <a:r>
              <a:rPr lang="en-US" sz="1800" b="1" dirty="0" smtClean="0">
                <a:solidFill>
                  <a:schemeClr val="tx1">
                    <a:lumMod val="95000"/>
                    <a:lumOff val="5000"/>
                  </a:schemeClr>
                </a:solidFill>
              </a:rPr>
              <a:t>Case Study.</a:t>
            </a:r>
            <a:endParaRPr lang="en-US" sz="1800" b="1" dirty="0">
              <a:solidFill>
                <a:schemeClr val="tx1">
                  <a:lumMod val="95000"/>
                  <a:lumOff val="5000"/>
                </a:schemeClr>
              </a:solidFill>
            </a:endParaRPr>
          </a:p>
          <a:p>
            <a:pPr>
              <a:buFont typeface="Wingdings" panose="05000000000000000000" pitchFamily="2" charset="2"/>
              <a:buChar char="Ø"/>
            </a:pPr>
            <a:r>
              <a:rPr lang="en-US" sz="1800" b="1" dirty="0">
                <a:solidFill>
                  <a:schemeClr val="tx1">
                    <a:lumMod val="95000"/>
                    <a:lumOff val="5000"/>
                  </a:schemeClr>
                </a:solidFill>
              </a:rPr>
              <a:t>Problem Statement.</a:t>
            </a:r>
          </a:p>
          <a:p>
            <a:pPr>
              <a:buFont typeface="Wingdings" panose="05000000000000000000" pitchFamily="2" charset="2"/>
              <a:buChar char="Ø"/>
            </a:pPr>
            <a:r>
              <a:rPr lang="en-US" sz="1800" b="1" dirty="0">
                <a:solidFill>
                  <a:schemeClr val="tx1">
                    <a:lumMod val="95000"/>
                    <a:lumOff val="5000"/>
                  </a:schemeClr>
                </a:solidFill>
              </a:rPr>
              <a:t>Solution.</a:t>
            </a:r>
          </a:p>
          <a:p>
            <a:pPr>
              <a:buFont typeface="Wingdings" panose="05000000000000000000" pitchFamily="2" charset="2"/>
              <a:buChar char="Ø"/>
            </a:pPr>
            <a:r>
              <a:rPr lang="en-US" sz="1800" b="1" dirty="0">
                <a:solidFill>
                  <a:schemeClr val="tx1">
                    <a:lumMod val="95000"/>
                    <a:lumOff val="5000"/>
                  </a:schemeClr>
                </a:solidFill>
              </a:rPr>
              <a:t>Components and Tools</a:t>
            </a:r>
            <a:r>
              <a:rPr lang="en-US" sz="1800" b="1" dirty="0" smtClean="0">
                <a:solidFill>
                  <a:schemeClr val="tx1">
                    <a:lumMod val="95000"/>
                    <a:lumOff val="5000"/>
                  </a:schemeClr>
                </a:solidFill>
              </a:rPr>
              <a:t>.</a:t>
            </a:r>
          </a:p>
          <a:p>
            <a:pPr>
              <a:buFont typeface="Wingdings" panose="05000000000000000000" pitchFamily="2" charset="2"/>
              <a:buChar char="Ø"/>
            </a:pPr>
            <a:r>
              <a:rPr lang="en-US" sz="1800" b="1" dirty="0" smtClean="0">
                <a:solidFill>
                  <a:schemeClr val="tx1">
                    <a:lumMod val="95000"/>
                    <a:lumOff val="5000"/>
                  </a:schemeClr>
                </a:solidFill>
              </a:rPr>
              <a:t>Working.</a:t>
            </a:r>
          </a:p>
          <a:p>
            <a:pPr>
              <a:buFont typeface="Wingdings" panose="05000000000000000000" pitchFamily="2" charset="2"/>
              <a:buChar char="Ø"/>
            </a:pPr>
            <a:r>
              <a:rPr lang="en-US" sz="1800" b="1" dirty="0" smtClean="0">
                <a:solidFill>
                  <a:schemeClr val="tx1">
                    <a:lumMod val="95000"/>
                    <a:lumOff val="5000"/>
                  </a:schemeClr>
                </a:solidFill>
              </a:rPr>
              <a:t>Flowchart.</a:t>
            </a:r>
          </a:p>
          <a:p>
            <a:pPr>
              <a:buFont typeface="Wingdings" panose="05000000000000000000" pitchFamily="2" charset="2"/>
              <a:buChar char="Ø"/>
            </a:pPr>
            <a:r>
              <a:rPr lang="en-US" sz="1800" b="1" dirty="0" smtClean="0">
                <a:solidFill>
                  <a:schemeClr val="tx1">
                    <a:lumMod val="95000"/>
                    <a:lumOff val="5000"/>
                  </a:schemeClr>
                </a:solidFill>
              </a:rPr>
              <a:t>Implementation.</a:t>
            </a:r>
          </a:p>
          <a:p>
            <a:pPr>
              <a:buFont typeface="Wingdings" panose="05000000000000000000" pitchFamily="2" charset="2"/>
              <a:buChar char="Ø"/>
            </a:pPr>
            <a:r>
              <a:rPr lang="en-US" sz="1800" b="1" dirty="0" smtClean="0">
                <a:solidFill>
                  <a:schemeClr val="tx1">
                    <a:lumMod val="95000"/>
                    <a:lumOff val="5000"/>
                  </a:schemeClr>
                </a:solidFill>
              </a:rPr>
              <a:t>Results.</a:t>
            </a:r>
          </a:p>
          <a:p>
            <a:pPr>
              <a:buFont typeface="Wingdings" panose="05000000000000000000" pitchFamily="2" charset="2"/>
              <a:buChar char="Ø"/>
            </a:pPr>
            <a:r>
              <a:rPr lang="en-US" sz="1800" b="1" dirty="0" smtClean="0">
                <a:solidFill>
                  <a:schemeClr val="tx1">
                    <a:lumMod val="95000"/>
                    <a:lumOff val="5000"/>
                  </a:schemeClr>
                </a:solidFill>
              </a:rPr>
              <a:t>Future Scope.</a:t>
            </a:r>
            <a:endParaRPr lang="en-US" sz="1800" b="1" dirty="0">
              <a:solidFill>
                <a:schemeClr val="tx1">
                  <a:lumMod val="95000"/>
                  <a:lumOff val="5000"/>
                </a:schemeClr>
              </a:solidFill>
            </a:endParaRPr>
          </a:p>
          <a:p>
            <a:pPr>
              <a:buFont typeface="Wingdings" panose="05000000000000000000" pitchFamily="2" charset="2"/>
              <a:buChar char="Ø"/>
            </a:pPr>
            <a:r>
              <a:rPr lang="en-US" sz="1800" b="1" dirty="0" smtClean="0"/>
              <a:t>Conclusion</a:t>
            </a:r>
            <a:r>
              <a:rPr lang="en-US" sz="1800" b="1" dirty="0"/>
              <a:t>.</a:t>
            </a:r>
          </a:p>
          <a:p>
            <a:pPr>
              <a:buFont typeface="Wingdings" panose="05000000000000000000" pitchFamily="2" charset="2"/>
              <a:buChar char="Ø"/>
            </a:pPr>
            <a:r>
              <a:rPr lang="en-US" sz="1800" b="1" dirty="0"/>
              <a:t>References.</a:t>
            </a:r>
            <a:endParaRPr lang="en-US" sz="1800" b="1" dirty="0">
              <a:solidFill>
                <a:schemeClr val="tx1">
                  <a:lumMod val="95000"/>
                  <a:lumOff val="5000"/>
                </a:schemeClr>
              </a:solidFill>
            </a:endParaRPr>
          </a:p>
        </p:txBody>
      </p:sp>
      <p:cxnSp>
        <p:nvCxnSpPr>
          <p:cNvPr id="6" name="Straight Connector 5"/>
          <p:cNvCxnSpPr/>
          <p:nvPr/>
        </p:nvCxnSpPr>
        <p:spPr>
          <a:xfrm flipV="1">
            <a:off x="320616" y="793430"/>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886" y="1175992"/>
            <a:ext cx="3535604" cy="347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177538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3/21/2016</a:t>
            </a:r>
            <a:endParaRPr lang="en-US"/>
          </a:p>
        </p:txBody>
      </p:sp>
      <p:sp>
        <p:nvSpPr>
          <p:cNvPr id="3" name="Footer Placeholder 2"/>
          <p:cNvSpPr>
            <a:spLocks noGrp="1"/>
          </p:cNvSpPr>
          <p:nvPr>
            <p:ph type="ftr" sz="quarter" idx="11"/>
          </p:nvPr>
        </p:nvSpPr>
        <p:spPr/>
        <p:txBody>
          <a:bodyPr/>
          <a:lstStyle/>
          <a:p>
            <a:r>
              <a:rPr lang="en-US" smtClean="0"/>
              <a:t>Dept. ECE GSKSJTI Bangaluru</a:t>
            </a: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186" y="102359"/>
            <a:ext cx="8784283" cy="4938748"/>
          </a:xfrm>
          <a:prstGeom prst="rect">
            <a:avLst/>
          </a:prstGeom>
        </p:spPr>
      </p:pic>
    </p:spTree>
    <p:extLst>
      <p:ext uri="{BB962C8B-B14F-4D97-AF65-F5344CB8AC3E}">
        <p14:creationId xmlns:p14="http://schemas.microsoft.com/office/powerpoint/2010/main" val="1760147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10819" y="64647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10819" y="183860"/>
            <a:ext cx="4771622" cy="484748"/>
          </a:xfrm>
          <a:prstGeom prst="rect">
            <a:avLst/>
          </a:prstGeom>
          <a:noFill/>
        </p:spPr>
        <p:txBody>
          <a:bodyPr wrap="square" lIns="68580" tIns="34290" rIns="68580" bIns="34290" rtlCol="0">
            <a:spAutoFit/>
          </a:bodyPr>
          <a:lstStyle/>
          <a:p>
            <a:r>
              <a:rPr lang="en-US" sz="2700" b="1" dirty="0"/>
              <a:t>Advantages	</a:t>
            </a:r>
          </a:p>
        </p:txBody>
      </p:sp>
      <p:sp>
        <p:nvSpPr>
          <p:cNvPr id="9"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
        <p:nvSpPr>
          <p:cNvPr id="2" name="Rectangle 1"/>
          <p:cNvSpPr/>
          <p:nvPr/>
        </p:nvSpPr>
        <p:spPr>
          <a:xfrm>
            <a:off x="360724" y="890218"/>
            <a:ext cx="8340427" cy="3731791"/>
          </a:xfrm>
          <a:prstGeom prst="rect">
            <a:avLst/>
          </a:prstGeom>
        </p:spPr>
        <p:txBody>
          <a:bodyPr wrap="square" lIns="68580" tIns="34290" rIns="68580" bIns="34290">
            <a:spAutoFit/>
          </a:bodyPr>
          <a:lstStyle/>
          <a:p>
            <a:pPr algn="just">
              <a:lnSpc>
                <a:spcPct val="200000"/>
              </a:lnSpc>
            </a:pPr>
            <a:r>
              <a:rPr lang="en-US" sz="1700" dirty="0">
                <a:latin typeface="Times" pitchFamily="18" charset="0"/>
              </a:rPr>
              <a:t>1.The amount of accidents caused due to negligence and ignorance will reduce.</a:t>
            </a:r>
          </a:p>
          <a:p>
            <a:pPr algn="just">
              <a:lnSpc>
                <a:spcPct val="200000"/>
              </a:lnSpc>
            </a:pPr>
            <a:r>
              <a:rPr lang="en-US" sz="1700" dirty="0">
                <a:latin typeface="Times" pitchFamily="18" charset="0"/>
              </a:rPr>
              <a:t>2.Irrespective of the climatic and seasonal conditions this would be of a great use.</a:t>
            </a:r>
          </a:p>
          <a:p>
            <a:pPr algn="just">
              <a:lnSpc>
                <a:spcPct val="200000"/>
              </a:lnSpc>
            </a:pPr>
            <a:r>
              <a:rPr lang="en-US" sz="1700" dirty="0">
                <a:latin typeface="Times" pitchFamily="18" charset="0"/>
              </a:rPr>
              <a:t>3.The maintenance cost will decrease.</a:t>
            </a:r>
          </a:p>
          <a:p>
            <a:pPr algn="just">
              <a:lnSpc>
                <a:spcPct val="200000"/>
              </a:lnSpc>
            </a:pPr>
            <a:r>
              <a:rPr lang="en-US" sz="1700" dirty="0">
                <a:latin typeface="Times" pitchFamily="18" charset="0"/>
              </a:rPr>
              <a:t>4.The cost of implementation will  decrease.</a:t>
            </a:r>
          </a:p>
          <a:p>
            <a:pPr algn="just">
              <a:lnSpc>
                <a:spcPct val="200000"/>
              </a:lnSpc>
            </a:pPr>
            <a:r>
              <a:rPr lang="en-US" sz="1700" dirty="0">
                <a:latin typeface="Times" pitchFamily="18" charset="0"/>
              </a:rPr>
              <a:t>5.The accidents caused due to immaturity  in driving and overtaking will decrease.</a:t>
            </a:r>
          </a:p>
          <a:p>
            <a:pPr algn="just">
              <a:lnSpc>
                <a:spcPct val="200000"/>
              </a:lnSpc>
            </a:pPr>
            <a:r>
              <a:rPr lang="en-US" sz="1700" dirty="0">
                <a:latin typeface="Times" pitchFamily="18" charset="0"/>
              </a:rPr>
              <a:t>6.The system is made adaptable.</a:t>
            </a:r>
          </a:p>
          <a:p>
            <a:pPr algn="just">
              <a:lnSpc>
                <a:spcPct val="200000"/>
              </a:lnSpc>
            </a:pPr>
            <a:r>
              <a:rPr lang="en-US" sz="1700" dirty="0">
                <a:latin typeface="Times" pitchFamily="18" charset="0"/>
              </a:rPr>
              <a:t>7.The voice commands will alert the driver in any situation. </a:t>
            </a:r>
            <a:endParaRPr lang="en-IN" sz="1700" dirty="0">
              <a:latin typeface="Times" pitchFamily="18" charset="0"/>
            </a:endParaRPr>
          </a:p>
        </p:txBody>
      </p:sp>
    </p:spTree>
    <p:extLst>
      <p:ext uri="{BB962C8B-B14F-4D97-AF65-F5344CB8AC3E}">
        <p14:creationId xmlns:p14="http://schemas.microsoft.com/office/powerpoint/2010/main" val="258995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Dept. ECE GSKSJTI Bangaluru</a:t>
            </a:r>
            <a:endParaRPr lang="en-US"/>
          </a:p>
        </p:txBody>
      </p:sp>
      <p:cxnSp>
        <p:nvCxnSpPr>
          <p:cNvPr id="5" name="Straight Connector 4"/>
          <p:cNvCxnSpPr/>
          <p:nvPr/>
        </p:nvCxnSpPr>
        <p:spPr>
          <a:xfrm flipV="1">
            <a:off x="310819" y="646473"/>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34102" y="161725"/>
            <a:ext cx="4771622" cy="484748"/>
          </a:xfrm>
          <a:prstGeom prst="rect">
            <a:avLst/>
          </a:prstGeom>
          <a:noFill/>
        </p:spPr>
        <p:txBody>
          <a:bodyPr wrap="square" lIns="68580" tIns="34290" rIns="68580" bIns="34290" rtlCol="0">
            <a:spAutoFit/>
          </a:bodyPr>
          <a:lstStyle/>
          <a:p>
            <a:r>
              <a:rPr lang="en-US" sz="2700" b="1" dirty="0"/>
              <a:t>	COST ANALYSIS</a:t>
            </a:r>
          </a:p>
        </p:txBody>
      </p:sp>
      <p:pic>
        <p:nvPicPr>
          <p:cNvPr id="1026" name="Picture 2" descr="C:\Users\USER\Downloads\Screenshot_20170530-020543.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18" t="18527" r="2518" b="22163"/>
          <a:stretch/>
        </p:blipFill>
        <p:spPr bwMode="auto">
          <a:xfrm>
            <a:off x="128260" y="777655"/>
            <a:ext cx="2889357" cy="32081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84708" y="862716"/>
            <a:ext cx="5721623" cy="1146468"/>
          </a:xfrm>
          <a:prstGeom prst="rect">
            <a:avLst/>
          </a:prstGeom>
          <a:noFill/>
        </p:spPr>
        <p:txBody>
          <a:bodyPr wrap="square" lIns="68580" tIns="34290" rIns="68580" bIns="34290" rtlCol="0">
            <a:spAutoFit/>
          </a:bodyPr>
          <a:lstStyle/>
          <a:p>
            <a:pPr algn="just"/>
            <a:r>
              <a:rPr lang="en-US" dirty="0" smtClean="0"/>
              <a:t>Overall cost of manual installation leads to  </a:t>
            </a:r>
            <a:r>
              <a:rPr lang="en-US" dirty="0" err="1" smtClean="0"/>
              <a:t>Rs</a:t>
            </a:r>
            <a:r>
              <a:rPr lang="en-US" dirty="0" smtClean="0"/>
              <a:t> 2500 approx. per sign board incurred by the traffic police department. </a:t>
            </a:r>
          </a:p>
          <a:p>
            <a:pPr algn="just"/>
            <a:endParaRPr lang="en-US" dirty="0"/>
          </a:p>
          <a:p>
            <a:pPr algn="just"/>
            <a:r>
              <a:rPr lang="en-US" dirty="0" smtClean="0"/>
              <a:t>Final product of our prototype would be </a:t>
            </a:r>
            <a:r>
              <a:rPr lang="en-US" dirty="0" err="1" smtClean="0"/>
              <a:t>Rs</a:t>
            </a:r>
            <a:r>
              <a:rPr lang="en-US" dirty="0" smtClean="0"/>
              <a:t> 1500 approx. per sign board installation.  Lot implementation and installation will decrease the cost.</a:t>
            </a:r>
            <a:endParaRPr lang="en-US" dirty="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3610" y="2278207"/>
            <a:ext cx="3820390" cy="286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147238" y="2626242"/>
            <a:ext cx="2030817" cy="1292662"/>
          </a:xfrm>
          <a:prstGeom prst="rect">
            <a:avLst/>
          </a:prstGeom>
          <a:noFill/>
        </p:spPr>
        <p:txBody>
          <a:bodyPr wrap="square" rtlCol="0">
            <a:spAutoFit/>
          </a:bodyPr>
          <a:lstStyle/>
          <a:p>
            <a:pPr algn="ctr"/>
            <a:r>
              <a:rPr lang="en-US" sz="7800" dirty="0" smtClean="0"/>
              <a:t>V/S</a:t>
            </a:r>
            <a:endParaRPr lang="en-IN" sz="7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20616" y="803227"/>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0617" y="340615"/>
            <a:ext cx="4771622" cy="484748"/>
          </a:xfrm>
          <a:prstGeom prst="rect">
            <a:avLst/>
          </a:prstGeom>
          <a:noFill/>
        </p:spPr>
        <p:txBody>
          <a:bodyPr wrap="square" lIns="68580" tIns="34290" rIns="68580" bIns="34290" rtlCol="0">
            <a:spAutoFit/>
          </a:bodyPr>
          <a:lstStyle/>
          <a:p>
            <a:r>
              <a:rPr lang="en-US" sz="2700" b="1" dirty="0"/>
              <a:t>Future Scope	</a:t>
            </a:r>
          </a:p>
        </p:txBody>
      </p:sp>
      <p:sp>
        <p:nvSpPr>
          <p:cNvPr id="6" name="Rectangle 5"/>
          <p:cNvSpPr/>
          <p:nvPr/>
        </p:nvSpPr>
        <p:spPr>
          <a:xfrm>
            <a:off x="320617" y="1189244"/>
            <a:ext cx="8440238" cy="3624069"/>
          </a:xfrm>
          <a:prstGeom prst="rect">
            <a:avLst/>
          </a:prstGeom>
        </p:spPr>
        <p:txBody>
          <a:bodyPr wrap="square" lIns="68580" tIns="34290" rIns="68580" bIns="34290">
            <a:spAutoFit/>
          </a:bodyPr>
          <a:lstStyle/>
          <a:p>
            <a:pPr marL="257175" indent="-257175" algn="just">
              <a:lnSpc>
                <a:spcPct val="150000"/>
              </a:lnSpc>
              <a:buFont typeface="Wingdings" panose="05000000000000000000" pitchFamily="2" charset="2"/>
              <a:buChar char="Ø"/>
            </a:pPr>
            <a:r>
              <a:rPr lang="en-IN" dirty="0"/>
              <a:t>We have proposed this system to provide the driver assistance about </a:t>
            </a:r>
            <a:r>
              <a:rPr lang="en-IN" dirty="0" smtClean="0"/>
              <a:t>the sign boards, speed </a:t>
            </a:r>
            <a:r>
              <a:rPr lang="en-IN" dirty="0"/>
              <a:t>and every relative movement of the vehicle</a:t>
            </a:r>
            <a:r>
              <a:rPr lang="en-IN" dirty="0" smtClean="0"/>
              <a:t>., hence the vehicles on opposite lane shouldn’t be disturbed. Thus directive transmitter and receivers should be configured and standardised.</a:t>
            </a:r>
          </a:p>
          <a:p>
            <a:pPr marL="257175" indent="-257175" algn="just">
              <a:lnSpc>
                <a:spcPct val="150000"/>
              </a:lnSpc>
              <a:buFont typeface="Wingdings" panose="05000000000000000000" pitchFamily="2" charset="2"/>
              <a:buChar char="Ø"/>
            </a:pPr>
            <a:endParaRPr lang="en-IN" dirty="0"/>
          </a:p>
          <a:p>
            <a:pPr marL="257175" indent="-257175" algn="just">
              <a:lnSpc>
                <a:spcPct val="150000"/>
              </a:lnSpc>
              <a:buFont typeface="Wingdings" panose="05000000000000000000" pitchFamily="2" charset="2"/>
              <a:buChar char="Ø"/>
            </a:pPr>
            <a:r>
              <a:rPr lang="en-IN" dirty="0" smtClean="0"/>
              <a:t>At different zones, </a:t>
            </a:r>
            <a:r>
              <a:rPr lang="en-IN" dirty="0"/>
              <a:t>t</a:t>
            </a:r>
            <a:r>
              <a:rPr lang="en-IN" dirty="0" smtClean="0"/>
              <a:t>he speed of the car should be mechanically limited based on the speed limit. Mechanical model is to be built based on the output of the system which shall act as automatic adaptive speed governor. Hence resulting in an electro-mechanical assistance system.</a:t>
            </a:r>
          </a:p>
          <a:p>
            <a:pPr marL="257175" indent="-257175" algn="just">
              <a:lnSpc>
                <a:spcPct val="150000"/>
              </a:lnSpc>
              <a:buFont typeface="Wingdings" panose="05000000000000000000" pitchFamily="2" charset="2"/>
              <a:buChar char="Ø"/>
            </a:pPr>
            <a:endParaRPr lang="en-IN" dirty="0"/>
          </a:p>
          <a:p>
            <a:pPr marL="257175" indent="-257175" algn="just">
              <a:lnSpc>
                <a:spcPct val="150000"/>
              </a:lnSpc>
              <a:buFont typeface="Wingdings" panose="05000000000000000000" pitchFamily="2" charset="2"/>
              <a:buChar char="Ø"/>
            </a:pPr>
            <a:r>
              <a:rPr lang="en-IN" dirty="0" smtClean="0"/>
              <a:t>The system can be developed where it account the considerations of the vehicle coming on opposite lanes as well as coming from behind during overtaking decision. The system would be able to adjust if it is safe to overtake with all the parameters determined and considered.</a:t>
            </a:r>
            <a:endParaRPr lang="en-IN" dirty="0"/>
          </a:p>
        </p:txBody>
      </p:sp>
      <p:sp>
        <p:nvSpPr>
          <p:cNvPr id="8"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64530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20616" y="625716"/>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0616" y="185239"/>
            <a:ext cx="5697038" cy="484748"/>
          </a:xfrm>
          <a:prstGeom prst="rect">
            <a:avLst/>
          </a:prstGeom>
          <a:noFill/>
        </p:spPr>
        <p:txBody>
          <a:bodyPr wrap="square" lIns="68580" tIns="34290" rIns="68580" bIns="34290" rtlCol="0">
            <a:spAutoFit/>
          </a:bodyPr>
          <a:lstStyle/>
          <a:p>
            <a:r>
              <a:rPr lang="en-US" sz="2700" b="1" dirty="0"/>
              <a:t>Conclusion</a:t>
            </a:r>
          </a:p>
        </p:txBody>
      </p:sp>
      <p:sp>
        <p:nvSpPr>
          <p:cNvPr id="2" name="Rectangle 1"/>
          <p:cNvSpPr/>
          <p:nvPr/>
        </p:nvSpPr>
        <p:spPr>
          <a:xfrm>
            <a:off x="320616" y="818940"/>
            <a:ext cx="8440238" cy="4236994"/>
          </a:xfrm>
          <a:prstGeom prst="rect">
            <a:avLst/>
          </a:prstGeom>
        </p:spPr>
        <p:txBody>
          <a:bodyPr wrap="square" lIns="68580" tIns="34290" rIns="68580" bIns="34290">
            <a:spAutoFit/>
          </a:bodyPr>
          <a:lstStyle/>
          <a:p>
            <a:pPr marL="257175" indent="-257175" algn="just">
              <a:lnSpc>
                <a:spcPct val="150000"/>
              </a:lnSpc>
              <a:buFont typeface="Wingdings" panose="05000000000000000000" pitchFamily="2" charset="2"/>
              <a:buChar char="Ø"/>
            </a:pPr>
            <a:r>
              <a:rPr lang="en-IN" dirty="0" smtClean="0"/>
              <a:t>We have proposed this system to provide the driver assistance about speed and every relative movement of the vehicle. </a:t>
            </a:r>
          </a:p>
          <a:p>
            <a:pPr marL="257175" indent="-257175" algn="just">
              <a:lnSpc>
                <a:spcPct val="150000"/>
              </a:lnSpc>
              <a:buFont typeface="Wingdings" panose="05000000000000000000" pitchFamily="2" charset="2"/>
              <a:buChar char="Ø"/>
            </a:pPr>
            <a:endParaRPr lang="en-IN" dirty="0" smtClean="0"/>
          </a:p>
          <a:p>
            <a:pPr marL="257175" indent="-257175" algn="just">
              <a:lnSpc>
                <a:spcPct val="150000"/>
              </a:lnSpc>
              <a:buFont typeface="Wingdings" panose="05000000000000000000" pitchFamily="2" charset="2"/>
              <a:buChar char="Ø"/>
            </a:pPr>
            <a:r>
              <a:rPr lang="en-IN" dirty="0" smtClean="0"/>
              <a:t>The System is implement for to provide the driver assistance when driver driving the vehicle on the road to avoid the damage of the vehicle; avoid over speeding at various zones; wrong parking or prevent parking violations; and premature driving while overtaking. </a:t>
            </a:r>
          </a:p>
          <a:p>
            <a:pPr marL="257175" indent="-257175" algn="just">
              <a:lnSpc>
                <a:spcPct val="150000"/>
              </a:lnSpc>
              <a:buFont typeface="Wingdings" panose="05000000000000000000" pitchFamily="2" charset="2"/>
              <a:buChar char="Ø"/>
            </a:pPr>
            <a:endParaRPr lang="en-IN" dirty="0" smtClean="0"/>
          </a:p>
          <a:p>
            <a:pPr marL="257175" indent="-257175" algn="just">
              <a:lnSpc>
                <a:spcPct val="150000"/>
              </a:lnSpc>
              <a:buFont typeface="Wingdings" panose="05000000000000000000" pitchFamily="2" charset="2"/>
              <a:buChar char="Ø"/>
            </a:pPr>
            <a:r>
              <a:rPr lang="en-IN" dirty="0" smtClean="0"/>
              <a:t>This part of the vehicle system is implemented by observing the scenario of the day today life. In future, various imaging algorithm can be used along to process the video stream while driving. </a:t>
            </a:r>
          </a:p>
          <a:p>
            <a:pPr marL="257175" indent="-257175" algn="just">
              <a:lnSpc>
                <a:spcPct val="150000"/>
              </a:lnSpc>
              <a:buFont typeface="Wingdings" panose="05000000000000000000" pitchFamily="2" charset="2"/>
              <a:buChar char="Ø"/>
            </a:pPr>
            <a:endParaRPr lang="en-IN" dirty="0" smtClean="0"/>
          </a:p>
          <a:p>
            <a:pPr marL="257175" indent="-257175" algn="just">
              <a:lnSpc>
                <a:spcPct val="150000"/>
              </a:lnSpc>
              <a:buFont typeface="Wingdings" panose="05000000000000000000" pitchFamily="2" charset="2"/>
              <a:buChar char="Ø"/>
            </a:pPr>
            <a:r>
              <a:rPr lang="en-IN" dirty="0" smtClean="0"/>
              <a:t>Collision avoidance can be complimented along with message alert to nearby police station/authorities and related persons in case of emergency or accidents.</a:t>
            </a:r>
            <a:endParaRPr lang="en-US" dirty="0" smtClean="0"/>
          </a:p>
          <a:p>
            <a:pPr marL="257175" indent="-257175" algn="just">
              <a:lnSpc>
                <a:spcPct val="150000"/>
              </a:lnSpc>
              <a:buFont typeface="Wingdings" panose="05000000000000000000" pitchFamily="2" charset="2"/>
              <a:buChar char="Ø"/>
            </a:pPr>
            <a:endParaRPr lang="en-US" dirty="0"/>
          </a:p>
        </p:txBody>
      </p:sp>
      <p:sp>
        <p:nvSpPr>
          <p:cNvPr id="10"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1959653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320616" y="660752"/>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0616" y="220275"/>
            <a:ext cx="5697038" cy="484748"/>
          </a:xfrm>
          <a:prstGeom prst="rect">
            <a:avLst/>
          </a:prstGeom>
          <a:noFill/>
        </p:spPr>
        <p:txBody>
          <a:bodyPr wrap="square" lIns="68580" tIns="34290" rIns="68580" bIns="34290" rtlCol="0">
            <a:spAutoFit/>
          </a:bodyPr>
          <a:lstStyle/>
          <a:p>
            <a:r>
              <a:rPr lang="en-US" sz="2700" b="1" dirty="0"/>
              <a:t>References</a:t>
            </a:r>
          </a:p>
        </p:txBody>
      </p:sp>
      <p:sp>
        <p:nvSpPr>
          <p:cNvPr id="3" name="Rectangle 2">
            <a:extLst>
              <a:ext uri="{FF2B5EF4-FFF2-40B4-BE49-F238E27FC236}">
                <a16:creationId xmlns="" xmlns:a16="http://schemas.microsoft.com/office/drawing/2014/main" id="{5E3CC520-7C2A-4789-8C13-2CCA53EBB251}"/>
              </a:ext>
            </a:extLst>
          </p:cNvPr>
          <p:cNvSpPr/>
          <p:nvPr/>
        </p:nvSpPr>
        <p:spPr>
          <a:xfrm>
            <a:off x="240476" y="887700"/>
            <a:ext cx="8520378" cy="4162678"/>
          </a:xfrm>
          <a:prstGeom prst="rect">
            <a:avLst/>
          </a:prstGeom>
        </p:spPr>
        <p:txBody>
          <a:bodyPr wrap="square" lIns="68580" tIns="34290" rIns="68580" bIns="34290">
            <a:spAutoFit/>
          </a:bodyPr>
          <a:lstStyle/>
          <a:p>
            <a:pPr marL="257175" indent="-257175" algn="just">
              <a:buFont typeface="+mj-lt"/>
              <a:buAutoNum type="arabicPeriod"/>
            </a:pPr>
            <a:r>
              <a:rPr lang="en-US" dirty="0"/>
              <a:t>Y. Gu, T. </a:t>
            </a:r>
            <a:r>
              <a:rPr lang="en-US" dirty="0" err="1"/>
              <a:t>Yendo</a:t>
            </a:r>
            <a:r>
              <a:rPr lang="en-US" dirty="0"/>
              <a:t>, M. Tehrani, T. </a:t>
            </a:r>
            <a:r>
              <a:rPr lang="en-US" dirty="0" err="1"/>
              <a:t>Fujii</a:t>
            </a:r>
            <a:r>
              <a:rPr lang="en-US" dirty="0"/>
              <a:t> and </a:t>
            </a:r>
            <a:r>
              <a:rPr lang="en-US" dirty="0" err="1"/>
              <a:t>M.Tanimoto</a:t>
            </a:r>
            <a:r>
              <a:rPr lang="en-US" dirty="0"/>
              <a:t>. 2011. “Traffic sign detection in dual-focal active camera system”, International Conference on Intelligent Vehicle Symposium, IEEE, pages 1054–1059. </a:t>
            </a:r>
          </a:p>
          <a:p>
            <a:pPr marL="257175" indent="-257175" algn="just">
              <a:buFont typeface="+mj-lt"/>
              <a:buAutoNum type="arabicPeriod"/>
            </a:pPr>
            <a:endParaRPr lang="en-US" dirty="0"/>
          </a:p>
          <a:p>
            <a:pPr marL="257175" indent="-257175" algn="just">
              <a:buFont typeface="+mj-lt"/>
              <a:buAutoNum type="arabicPeriod"/>
            </a:pPr>
            <a:r>
              <a:rPr lang="en-US" dirty="0"/>
              <a:t>Road sign recognition system based on </a:t>
            </a:r>
            <a:r>
              <a:rPr lang="en-US" dirty="0" err="1"/>
              <a:t>GentleBoost</a:t>
            </a:r>
            <a:r>
              <a:rPr lang="en-US" dirty="0"/>
              <a:t> with sharing </a:t>
            </a:r>
            <a:r>
              <a:rPr lang="en-US" dirty="0" err="1"/>
              <a:t>features,Jin</a:t>
            </a:r>
            <a:r>
              <a:rPr lang="en-US" dirty="0"/>
              <a:t>-Yi Wu; </a:t>
            </a:r>
            <a:r>
              <a:rPr lang="en-US" dirty="0" err="1"/>
              <a:t>Chien</a:t>
            </a:r>
            <a:r>
              <a:rPr lang="en-US" dirty="0"/>
              <a:t>-Chung Tseng; Chun-Hao Chang; Jenn-</a:t>
            </a:r>
            <a:r>
              <a:rPr lang="en-US" dirty="0" err="1"/>
              <a:t>Jier</a:t>
            </a:r>
            <a:r>
              <a:rPr lang="en-US" dirty="0"/>
              <a:t> James Lien; Ju Chin Chen; Ching Ting Tu, Proceedings 2011 International Conference on System Science and Engineering, Year: 2011,Pages: 410 – 415.</a:t>
            </a:r>
          </a:p>
          <a:p>
            <a:pPr marL="257175" indent="-257175" algn="just">
              <a:buFont typeface="+mj-lt"/>
              <a:buAutoNum type="arabicPeriod"/>
            </a:pPr>
            <a:endParaRPr lang="en-US" dirty="0"/>
          </a:p>
          <a:p>
            <a:pPr marL="257175" indent="-257175" algn="just">
              <a:buFont typeface="+mj-lt"/>
              <a:buAutoNum type="arabicPeriod"/>
            </a:pPr>
            <a:r>
              <a:rPr lang="en-US" dirty="0"/>
              <a:t>Robust traffic signs detection by means of vision and V2I communications. M. A. García-Garrido; M. </a:t>
            </a:r>
            <a:r>
              <a:rPr lang="en-US" dirty="0" err="1"/>
              <a:t>Ocaña</a:t>
            </a:r>
            <a:r>
              <a:rPr lang="en-US" dirty="0"/>
              <a:t>; D. F. </a:t>
            </a:r>
            <a:r>
              <a:rPr lang="en-US" dirty="0" err="1"/>
              <a:t>Llorca</a:t>
            </a:r>
            <a:r>
              <a:rPr lang="en-US" dirty="0"/>
              <a:t>; M. A. Sotelo; E. Arroyo; A. </a:t>
            </a:r>
            <a:r>
              <a:rPr lang="en-US" dirty="0" err="1"/>
              <a:t>Llamazares</a:t>
            </a:r>
            <a:r>
              <a:rPr lang="en-US" dirty="0"/>
              <a:t> 2011 14th International IEEE Conference on Intelligent Transportation Systems (ITSC), Year: 2011, Pages: 1003 – 1008</a:t>
            </a:r>
          </a:p>
          <a:p>
            <a:pPr marL="257175" indent="-257175" algn="just">
              <a:buFont typeface="+mj-lt"/>
              <a:buAutoNum type="arabicPeriod"/>
            </a:pPr>
            <a:endParaRPr lang="en-US" dirty="0"/>
          </a:p>
          <a:p>
            <a:pPr marL="257175" indent="-257175" algn="just">
              <a:buFont typeface="+mj-lt"/>
              <a:buAutoNum type="arabicPeriod"/>
            </a:pPr>
            <a:r>
              <a:rPr lang="en-IN" dirty="0"/>
              <a:t>Pérez, </a:t>
            </a:r>
            <a:r>
              <a:rPr lang="en-IN" dirty="0" err="1"/>
              <a:t>Joshué</a:t>
            </a:r>
            <a:r>
              <a:rPr lang="en-IN" dirty="0"/>
              <a:t>, et al. "An RFID-based intelligent vehicle speed controller using active traffic signals." Sensors 10.6 (2010): 5872-5887</a:t>
            </a:r>
          </a:p>
          <a:p>
            <a:pPr marL="257175" indent="-257175" algn="just">
              <a:buFont typeface="+mj-lt"/>
              <a:buAutoNum type="arabicPeriod"/>
            </a:pPr>
            <a:endParaRPr lang="en-IN" dirty="0"/>
          </a:p>
          <a:p>
            <a:pPr marL="257175" indent="-257175" algn="just">
              <a:buFont typeface="+mj-lt"/>
              <a:buAutoNum type="arabicPeriod"/>
            </a:pPr>
            <a:r>
              <a:rPr lang="en-US" dirty="0"/>
              <a:t>“Driver Assistance System Towards Overtaking in Vehicular Ad Hoc Networks” Antonio S. S. Vieira, Joaquim Celestino Jr. State University of </a:t>
            </a:r>
            <a:r>
              <a:rPr lang="en-US" dirty="0" err="1"/>
              <a:t>Ceara</a:t>
            </a:r>
            <a:r>
              <a:rPr lang="en-US" dirty="0"/>
              <a:t> (UECE) Computer Networks and Security Laboratory (LARCES), Fortaleza, </a:t>
            </a:r>
            <a:r>
              <a:rPr lang="en-US" dirty="0" err="1"/>
              <a:t>Ceara</a:t>
            </a:r>
            <a:r>
              <a:rPr lang="en-US" dirty="0"/>
              <a:t>. Ahmed Patel, Mona </a:t>
            </a:r>
            <a:r>
              <a:rPr lang="en-US" dirty="0" err="1"/>
              <a:t>Taghavi</a:t>
            </a:r>
            <a:r>
              <a:rPr lang="en-US" dirty="0"/>
              <a:t>, Faculty of Information Science and Technology University </a:t>
            </a:r>
            <a:r>
              <a:rPr lang="en-US" dirty="0" err="1"/>
              <a:t>Kebangsaan</a:t>
            </a:r>
            <a:r>
              <a:rPr lang="en-US" dirty="0"/>
              <a:t> Malaysia Software Technology and Management Research Center (SOFTEM), Selangor, Malaysia.</a:t>
            </a:r>
          </a:p>
          <a:p>
            <a:pPr marL="257175" indent="-257175" algn="just">
              <a:buFont typeface="+mj-lt"/>
              <a:buAutoNum type="arabicPeriod"/>
            </a:pPr>
            <a:endParaRPr lang="en-US" dirty="0"/>
          </a:p>
        </p:txBody>
      </p:sp>
      <p:sp>
        <p:nvSpPr>
          <p:cNvPr id="8"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2874008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322491" y="627025"/>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2492" y="164413"/>
            <a:ext cx="4771622" cy="484748"/>
          </a:xfrm>
          <a:prstGeom prst="rect">
            <a:avLst/>
          </a:prstGeom>
          <a:noFill/>
        </p:spPr>
        <p:txBody>
          <a:bodyPr wrap="square" lIns="68580" tIns="34290" rIns="68580" bIns="34290" rtlCol="0">
            <a:spAutoFit/>
          </a:bodyPr>
          <a:lstStyle/>
          <a:p>
            <a:r>
              <a:rPr lang="en-US" sz="2700" b="1" dirty="0"/>
              <a:t>Introduction – Case 1</a:t>
            </a:r>
          </a:p>
        </p:txBody>
      </p:sp>
      <p:sp>
        <p:nvSpPr>
          <p:cNvPr id="2" name="Rectangle 1"/>
          <p:cNvSpPr/>
          <p:nvPr/>
        </p:nvSpPr>
        <p:spPr>
          <a:xfrm>
            <a:off x="142201" y="712958"/>
            <a:ext cx="8154749" cy="2223686"/>
          </a:xfrm>
          <a:prstGeom prst="rect">
            <a:avLst/>
          </a:prstGeom>
        </p:spPr>
        <p:txBody>
          <a:bodyPr wrap="square" lIns="68580" tIns="34290" rIns="68580" bIns="34290">
            <a:spAutoFit/>
          </a:bodyPr>
          <a:lstStyle/>
          <a:p>
            <a:pPr marL="257175" indent="-257175" algn="just">
              <a:lnSpc>
                <a:spcPct val="150000"/>
              </a:lnSpc>
              <a:buFont typeface="+mj-lt"/>
              <a:buAutoNum type="arabicPeriod"/>
            </a:pPr>
            <a:r>
              <a:rPr lang="en-US" sz="1200" b="1" dirty="0">
                <a:latin typeface="Times" panose="02020603050405020304" pitchFamily="18" charset="0"/>
                <a:cs typeface="Times" panose="02020603050405020304" pitchFamily="18" charset="0"/>
              </a:rPr>
              <a:t> </a:t>
            </a:r>
            <a:r>
              <a:rPr lang="en-IN" sz="1200" b="1" dirty="0">
                <a:latin typeface="Times" panose="02020603050405020304" pitchFamily="18" charset="0"/>
                <a:cs typeface="Times" panose="02020603050405020304" pitchFamily="18" charset="0"/>
              </a:rPr>
              <a:t>Traffic Sign Recognition</a:t>
            </a:r>
            <a:r>
              <a:rPr lang="en-IN" sz="1200" dirty="0">
                <a:latin typeface="Times" panose="02020603050405020304" pitchFamily="18" charset="0"/>
                <a:cs typeface="Times" panose="02020603050405020304" pitchFamily="18" charset="0"/>
              </a:rPr>
              <a:t> is a technology by which a vehicle is able to recognise the traffic signs put on the roads e.g. "speed limit" or "turn ahead“ etc.. This is part of the features collectively called ADAS. The technology is being developed by many automotive suppliers, including Continental and Delphi. </a:t>
            </a:r>
          </a:p>
          <a:p>
            <a:pPr marL="214313" indent="-214313" algn="just">
              <a:lnSpc>
                <a:spcPct val="150000"/>
              </a:lnSpc>
              <a:buFont typeface="Arial" panose="020B0604020202020204" pitchFamily="34" charset="0"/>
              <a:buChar char="•"/>
            </a:pPr>
            <a:r>
              <a:rPr lang="en-US" sz="1200" dirty="0">
                <a:latin typeface="Times" panose="02020603050405020304" pitchFamily="18" charset="0"/>
                <a:cs typeface="Times" panose="02020603050405020304" pitchFamily="18" charset="0"/>
              </a:rPr>
              <a:t> The first case of the project is to detect and recognize traffic signs. </a:t>
            </a:r>
            <a:endParaRPr lang="en-US" sz="1200" dirty="0" smtClean="0">
              <a:latin typeface="Times" panose="02020603050405020304" pitchFamily="18" charset="0"/>
              <a:cs typeface="Times" panose="02020603050405020304" pitchFamily="18" charset="0"/>
            </a:endParaRPr>
          </a:p>
          <a:p>
            <a:pPr marL="214313" indent="-214313" algn="just">
              <a:lnSpc>
                <a:spcPct val="150000"/>
              </a:lnSpc>
              <a:buFont typeface="Arial" panose="020B0604020202020204" pitchFamily="34" charset="0"/>
              <a:buChar char="•"/>
            </a:pPr>
            <a:endParaRPr lang="en-US" sz="1200" dirty="0" smtClean="0">
              <a:latin typeface="Times" panose="02020603050405020304" pitchFamily="18" charset="0"/>
              <a:cs typeface="Times" panose="02020603050405020304" pitchFamily="18" charset="0"/>
            </a:endParaRPr>
          </a:p>
          <a:p>
            <a:pPr marL="214313" indent="-214313" algn="just">
              <a:lnSpc>
                <a:spcPct val="150000"/>
              </a:lnSpc>
              <a:buFont typeface="Arial" panose="020B0604020202020204" pitchFamily="34" charset="0"/>
              <a:buChar char="•"/>
            </a:pPr>
            <a:r>
              <a:rPr lang="en-US" sz="1200" dirty="0">
                <a:latin typeface="Times" panose="02020603050405020304" pitchFamily="18" charset="0"/>
                <a:cs typeface="Times" panose="02020603050405020304" pitchFamily="18" charset="0"/>
              </a:rPr>
              <a:t> </a:t>
            </a:r>
            <a:r>
              <a:rPr lang="en-US" sz="1200" dirty="0" smtClean="0">
                <a:latin typeface="Times" panose="02020603050405020304" pitchFamily="18" charset="0"/>
                <a:cs typeface="Times" panose="02020603050405020304" pitchFamily="18" charset="0"/>
              </a:rPr>
              <a:t>Traffic </a:t>
            </a:r>
            <a:r>
              <a:rPr lang="en-US" sz="1200" dirty="0">
                <a:latin typeface="Times" panose="02020603050405020304" pitchFamily="18" charset="0"/>
                <a:cs typeface="Times" panose="02020603050405020304" pitchFamily="18" charset="0"/>
              </a:rPr>
              <a:t>Sign </a:t>
            </a:r>
            <a:r>
              <a:rPr lang="en-US" sz="1200" dirty="0" smtClean="0">
                <a:latin typeface="Times" panose="02020603050405020304" pitchFamily="18" charset="0"/>
                <a:cs typeface="Times" panose="02020603050405020304" pitchFamily="18" charset="0"/>
              </a:rPr>
              <a:t>Recognition </a:t>
            </a:r>
            <a:r>
              <a:rPr lang="en-US" sz="1200" dirty="0">
                <a:latin typeface="Times" panose="02020603050405020304" pitchFamily="18" charset="0"/>
                <a:cs typeface="Times" panose="02020603050405020304" pitchFamily="18" charset="0"/>
              </a:rPr>
              <a:t>(TSR) is used to regulate traffic signs, warn a driver, and </a:t>
            </a:r>
            <a:endParaRPr lang="en-US" sz="1200" dirty="0" smtClean="0">
              <a:latin typeface="Times" panose="02020603050405020304" pitchFamily="18" charset="0"/>
              <a:cs typeface="Times" panose="02020603050405020304" pitchFamily="18" charset="0"/>
            </a:endParaRPr>
          </a:p>
          <a:p>
            <a:pPr algn="just">
              <a:lnSpc>
                <a:spcPct val="150000"/>
              </a:lnSpc>
            </a:pPr>
            <a:r>
              <a:rPr lang="en-US" sz="1200" dirty="0" smtClean="0">
                <a:latin typeface="Times" panose="02020603050405020304" pitchFamily="18" charset="0"/>
                <a:cs typeface="Times" panose="02020603050405020304" pitchFamily="18" charset="0"/>
              </a:rPr>
              <a:t>       command </a:t>
            </a:r>
            <a:r>
              <a:rPr lang="en-US" sz="1200" dirty="0">
                <a:latin typeface="Times" panose="02020603050405020304" pitchFamily="18" charset="0"/>
                <a:cs typeface="Times" panose="02020603050405020304" pitchFamily="18" charset="0"/>
              </a:rPr>
              <a:t>or prohibit certain actions.</a:t>
            </a:r>
            <a:endParaRPr lang="en-IN" dirty="0" smtClean="0">
              <a:latin typeface="Times" panose="02020603050405020304" pitchFamily="18" charset="0"/>
              <a:cs typeface="Times" panose="02020603050405020304" pitchFamily="18" charset="0"/>
            </a:endParaRPr>
          </a:p>
          <a:p>
            <a:pPr marL="257175" indent="-257175">
              <a:buFont typeface="+mj-lt"/>
              <a:buAutoNum type="arabicPeriod"/>
            </a:pPr>
            <a:endParaRPr lang="en-US" dirty="0"/>
          </a:p>
        </p:txBody>
      </p:sp>
      <p:pic>
        <p:nvPicPr>
          <p:cNvPr id="3" name="Picture 2">
            <a:extLst>
              <a:ext uri="{FF2B5EF4-FFF2-40B4-BE49-F238E27FC236}">
                <a16:creationId xmlns="" xmlns:a16="http://schemas.microsoft.com/office/drawing/2014/main" id="{C4AAA3BB-D1E7-4E4E-9286-FA20191EDE83}"/>
              </a:ext>
            </a:extLst>
          </p:cNvPr>
          <p:cNvPicPr>
            <a:picLocks noChangeAspect="1"/>
          </p:cNvPicPr>
          <p:nvPr/>
        </p:nvPicPr>
        <p:blipFill>
          <a:blip r:embed="rId3" cstate="print"/>
          <a:stretch>
            <a:fillRect/>
          </a:stretch>
        </p:blipFill>
        <p:spPr>
          <a:xfrm>
            <a:off x="5866685" y="1457965"/>
            <a:ext cx="3004694" cy="3583142"/>
          </a:xfrm>
          <a:prstGeom prst="rect">
            <a:avLst/>
          </a:prstGeom>
        </p:spPr>
      </p:pic>
      <p:sp>
        <p:nvSpPr>
          <p:cNvPr id="6" name="AutoShape 2" descr="Image result for SPEED LIMIT">
            <a:extLst>
              <a:ext uri="{FF2B5EF4-FFF2-40B4-BE49-F238E27FC236}">
                <a16:creationId xmlns="" xmlns:a16="http://schemas.microsoft.com/office/drawing/2014/main" id="{6D5DD23C-451B-4659-8F29-3765F89ADF3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pic>
        <p:nvPicPr>
          <p:cNvPr id="16" name="Picture 15">
            <a:extLst>
              <a:ext uri="{FF2B5EF4-FFF2-40B4-BE49-F238E27FC236}">
                <a16:creationId xmlns="" xmlns:a16="http://schemas.microsoft.com/office/drawing/2014/main" id="{B8F1B51E-ABBB-4E9E-932F-98B30B52B2CB}"/>
              </a:ext>
            </a:extLst>
          </p:cNvPr>
          <p:cNvPicPr>
            <a:picLocks noChangeAspect="1"/>
          </p:cNvPicPr>
          <p:nvPr/>
        </p:nvPicPr>
        <p:blipFill>
          <a:blip r:embed="rId4" cstate="print"/>
          <a:stretch>
            <a:fillRect/>
          </a:stretch>
        </p:blipFill>
        <p:spPr>
          <a:xfrm>
            <a:off x="1657350" y="2838977"/>
            <a:ext cx="3004971" cy="1825892"/>
          </a:xfrm>
          <a:prstGeom prst="rect">
            <a:avLst/>
          </a:prstGeom>
        </p:spPr>
      </p:pic>
      <p:sp>
        <p:nvSpPr>
          <p:cNvPr id="20"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9051554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C656FA0-D7C9-4FE5-AE2C-65E6472E1250}"/>
              </a:ext>
            </a:extLst>
          </p:cNvPr>
          <p:cNvSpPr/>
          <p:nvPr/>
        </p:nvSpPr>
        <p:spPr>
          <a:xfrm>
            <a:off x="130617" y="2734465"/>
            <a:ext cx="8632112" cy="2316019"/>
          </a:xfrm>
          <a:prstGeom prst="rect">
            <a:avLst/>
          </a:prstGeom>
        </p:spPr>
        <p:txBody>
          <a:bodyPr wrap="square" lIns="68580" tIns="34290" rIns="68580" bIns="34290">
            <a:spAutoFit/>
          </a:bodyPr>
          <a:lstStyle/>
          <a:p>
            <a:pPr algn="just">
              <a:lnSpc>
                <a:spcPct val="150000"/>
              </a:lnSpc>
              <a:spcAft>
                <a:spcPts val="750"/>
              </a:spcAft>
            </a:pPr>
            <a:r>
              <a:rPr lang="en-IN" sz="1200" b="1" dirty="0">
                <a:latin typeface="Times" panose="02020603050405020304" pitchFamily="18" charset="0"/>
                <a:ea typeface="Times New Roman" panose="02020603050405020304" pitchFamily="18" charset="0"/>
                <a:cs typeface="Times" panose="02020603050405020304" pitchFamily="18" charset="0"/>
              </a:rPr>
              <a:t>3. Overtaking assistance: </a:t>
            </a:r>
            <a:endParaRPr lang="en-US" sz="1200" b="1" dirty="0">
              <a:latin typeface="Times" panose="02020603050405020304" pitchFamily="18" charset="0"/>
              <a:ea typeface="Times New Roman" panose="02020603050405020304" pitchFamily="18" charset="0"/>
              <a:cs typeface="Times" panose="02020603050405020304" pitchFamily="18" charset="0"/>
            </a:endParaRPr>
          </a:p>
          <a:p>
            <a:pPr marL="214313" indent="-214313" algn="just">
              <a:lnSpc>
                <a:spcPct val="150000"/>
              </a:lnSpc>
              <a:spcAft>
                <a:spcPts val="750"/>
              </a:spcAft>
              <a:buFont typeface="Arial" panose="020B0604020202020204" pitchFamily="34" charset="0"/>
              <a:buChar char="•"/>
            </a:pPr>
            <a:r>
              <a:rPr lang="en-IN" sz="1200" dirty="0" smtClean="0">
                <a:latin typeface="Times" panose="02020603050405020304" pitchFamily="18" charset="0"/>
                <a:ea typeface="Times New Roman" panose="02020603050405020304" pitchFamily="18" charset="0"/>
                <a:cs typeface="Times" panose="02020603050405020304" pitchFamily="18" charset="0"/>
              </a:rPr>
              <a:t>This </a:t>
            </a:r>
            <a:r>
              <a:rPr lang="en-IN" sz="1200" dirty="0">
                <a:latin typeface="Times" panose="02020603050405020304" pitchFamily="18" charset="0"/>
                <a:ea typeface="Times New Roman" panose="02020603050405020304" pitchFamily="18" charset="0"/>
                <a:cs typeface="Times" panose="02020603050405020304" pitchFamily="18" charset="0"/>
              </a:rPr>
              <a:t>project assists the driver in overtaking manoeuvres. In order to do that, the application must indicate whether it is safe or not to perform the overtaking manoeuvre. </a:t>
            </a:r>
          </a:p>
          <a:p>
            <a:pPr marL="214313" indent="-214313" algn="just">
              <a:lnSpc>
                <a:spcPct val="150000"/>
              </a:lnSpc>
              <a:spcAft>
                <a:spcPts val="750"/>
              </a:spcAft>
              <a:buFont typeface="Arial" panose="020B0604020202020204" pitchFamily="34" charset="0"/>
              <a:buChar char="•"/>
            </a:pPr>
            <a:r>
              <a:rPr lang="en-IN" sz="1200" dirty="0">
                <a:latin typeface="Times" panose="02020603050405020304" pitchFamily="18" charset="0"/>
                <a:ea typeface="Times New Roman" panose="02020603050405020304" pitchFamily="18" charset="0"/>
                <a:cs typeface="Times" panose="02020603050405020304" pitchFamily="18" charset="0"/>
              </a:rPr>
              <a:t>To propose this application, concepts of kinematics techniques are used to model the overtaking manoeuvres and the successful simulation results show this technique to be promising</a:t>
            </a:r>
            <a:r>
              <a:rPr lang="en-IN" sz="1200" dirty="0" smtClean="0">
                <a:latin typeface="Times" panose="02020603050405020304" pitchFamily="18" charset="0"/>
                <a:ea typeface="Times New Roman" panose="02020603050405020304" pitchFamily="18" charset="0"/>
                <a:cs typeface="Times" panose="02020603050405020304" pitchFamily="18" charset="0"/>
              </a:rPr>
              <a:t>.</a:t>
            </a:r>
          </a:p>
          <a:p>
            <a:pPr marL="214313" indent="-214313" algn="just">
              <a:lnSpc>
                <a:spcPct val="150000"/>
              </a:lnSpc>
              <a:spcAft>
                <a:spcPts val="750"/>
              </a:spcAft>
              <a:buFont typeface="Arial" panose="020B0604020202020204" pitchFamily="34" charset="0"/>
              <a:buChar char="•"/>
            </a:pPr>
            <a:r>
              <a:rPr lang="en-US" sz="1200" dirty="0">
                <a:latin typeface="Times" panose="02020603050405020304" pitchFamily="18" charset="0"/>
                <a:ea typeface="Times New Roman" panose="02020603050405020304" pitchFamily="18" charset="0"/>
                <a:cs typeface="Times" panose="02020603050405020304" pitchFamily="18" charset="0"/>
              </a:rPr>
              <a:t>The </a:t>
            </a:r>
            <a:r>
              <a:rPr lang="en-US" sz="1200" dirty="0" smtClean="0">
                <a:latin typeface="Times" panose="02020603050405020304" pitchFamily="18" charset="0"/>
                <a:ea typeface="Times New Roman" panose="02020603050405020304" pitchFamily="18" charset="0"/>
                <a:cs typeface="Times" panose="02020603050405020304" pitchFamily="18" charset="0"/>
              </a:rPr>
              <a:t>system gives information of relative speeds, vehicle speed, OSD etc. to </a:t>
            </a:r>
            <a:r>
              <a:rPr lang="en-US" sz="1200" dirty="0">
                <a:latin typeface="Times" panose="02020603050405020304" pitchFamily="18" charset="0"/>
                <a:ea typeface="Times New Roman" panose="02020603050405020304" pitchFamily="18" charset="0"/>
                <a:cs typeface="Times" panose="02020603050405020304" pitchFamily="18" charset="0"/>
              </a:rPr>
              <a:t>driver on the display. It suggests the driver if it’s safe to overtake or not; if so at what speed.</a:t>
            </a:r>
            <a:endParaRPr lang="en-US" sz="1200" dirty="0">
              <a:latin typeface="Times" panose="02020603050405020304" pitchFamily="18" charset="0"/>
              <a:ea typeface="Times New Roman" panose="02020603050405020304" pitchFamily="18" charset="0"/>
              <a:cs typeface="Times" panose="02020603050405020304" pitchFamily="18" charset="0"/>
            </a:endParaRPr>
          </a:p>
        </p:txBody>
      </p:sp>
      <p:pic>
        <p:nvPicPr>
          <p:cNvPr id="3" name="Picture 2">
            <a:extLst>
              <a:ext uri="{FF2B5EF4-FFF2-40B4-BE49-F238E27FC236}">
                <a16:creationId xmlns="" xmlns:a16="http://schemas.microsoft.com/office/drawing/2014/main" id="{3FC374A9-2EAD-4024-86D6-E7B25AAAA2B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7102" b="78304" l="10000" r="90000"/>
                    </a14:imgEffect>
                  </a14:imgLayer>
                </a14:imgProps>
              </a:ext>
            </a:extLst>
          </a:blip>
          <a:srcRect l="21526" t="33154" r="9908" b="29723"/>
          <a:stretch/>
        </p:blipFill>
        <p:spPr>
          <a:xfrm>
            <a:off x="5130595" y="1581600"/>
            <a:ext cx="3632134" cy="1463659"/>
          </a:xfrm>
          <a:prstGeom prst="rect">
            <a:avLst/>
          </a:prstGeom>
        </p:spPr>
      </p:pic>
      <p:sp>
        <p:nvSpPr>
          <p:cNvPr id="4" name="Rectangle 3"/>
          <p:cNvSpPr/>
          <p:nvPr/>
        </p:nvSpPr>
        <p:spPr>
          <a:xfrm>
            <a:off x="162961" y="726223"/>
            <a:ext cx="8763362" cy="2008242"/>
          </a:xfrm>
          <a:prstGeom prst="rect">
            <a:avLst/>
          </a:prstGeom>
        </p:spPr>
        <p:txBody>
          <a:bodyPr wrap="square" lIns="68580" tIns="34290" rIns="68580" bIns="34290">
            <a:spAutoFit/>
          </a:bodyPr>
          <a:lstStyle/>
          <a:p>
            <a:pPr algn="just">
              <a:lnSpc>
                <a:spcPct val="150000"/>
              </a:lnSpc>
            </a:pPr>
            <a:r>
              <a:rPr lang="en-US" sz="1200" b="1" dirty="0" smtClean="0">
                <a:latin typeface="Times" panose="02020603050405020304" pitchFamily="18" charset="0"/>
                <a:cs typeface="Times" panose="02020603050405020304" pitchFamily="18" charset="0"/>
              </a:rPr>
              <a:t>2. Intelligent </a:t>
            </a:r>
            <a:r>
              <a:rPr lang="en-US" sz="1200" b="1" dirty="0">
                <a:latin typeface="Times" panose="02020603050405020304" pitchFamily="18" charset="0"/>
                <a:cs typeface="Times" panose="02020603050405020304" pitchFamily="18" charset="0"/>
              </a:rPr>
              <a:t>Speed Adaptation (ISA), </a:t>
            </a:r>
            <a:r>
              <a:rPr lang="en-US" sz="1200" dirty="0" smtClean="0">
                <a:latin typeface="Times" panose="02020603050405020304" pitchFamily="18" charset="0"/>
                <a:cs typeface="Times" panose="02020603050405020304" pitchFamily="18" charset="0"/>
              </a:rPr>
              <a:t>is a </a:t>
            </a:r>
            <a:r>
              <a:rPr lang="en-US" sz="1200" dirty="0">
                <a:latin typeface="Times" panose="02020603050405020304" pitchFamily="18" charset="0"/>
                <a:cs typeface="Times" panose="02020603050405020304" pitchFamily="18" charset="0"/>
              </a:rPr>
              <a:t>system that ensures </a:t>
            </a:r>
            <a:r>
              <a:rPr lang="en-US" sz="1200" dirty="0" smtClean="0">
                <a:latin typeface="Times" panose="02020603050405020304" pitchFamily="18" charset="0"/>
                <a:cs typeface="Times" panose="02020603050405020304" pitchFamily="18" charset="0"/>
              </a:rPr>
              <a:t>that vehicle </a:t>
            </a:r>
            <a:r>
              <a:rPr lang="en-US" sz="1200" dirty="0">
                <a:latin typeface="Times" panose="02020603050405020304" pitchFamily="18" charset="0"/>
                <a:cs typeface="Times" panose="02020603050405020304" pitchFamily="18" charset="0"/>
              </a:rPr>
              <a:t>speed does not exceed a  </a:t>
            </a:r>
            <a:r>
              <a:rPr lang="en-US" sz="1200" dirty="0" smtClean="0">
                <a:latin typeface="Times" panose="02020603050405020304" pitchFamily="18" charset="0"/>
                <a:cs typeface="Times" panose="02020603050405020304" pitchFamily="18" charset="0"/>
              </a:rPr>
              <a:t>safe  or </a:t>
            </a:r>
            <a:r>
              <a:rPr lang="en-US" sz="1200" dirty="0">
                <a:latin typeface="Times" panose="02020603050405020304" pitchFamily="18" charset="0"/>
                <a:cs typeface="Times" panose="02020603050405020304" pitchFamily="18" charset="0"/>
              </a:rPr>
              <a:t>legally enforced speed</a:t>
            </a:r>
            <a:r>
              <a:rPr lang="en-US" sz="1200" dirty="0" smtClean="0">
                <a:latin typeface="Times" panose="02020603050405020304" pitchFamily="18" charset="0"/>
                <a:cs typeface="Times" panose="02020603050405020304" pitchFamily="18" charset="0"/>
              </a:rPr>
              <a:t>. </a:t>
            </a:r>
            <a:r>
              <a:rPr lang="en-US" sz="1200" dirty="0">
                <a:latin typeface="Times" panose="02020603050405020304" pitchFamily="18" charset="0"/>
                <a:cs typeface="Times" panose="02020603050405020304" pitchFamily="18" charset="0"/>
              </a:rPr>
              <a:t>In case of potential speeding, </a:t>
            </a:r>
            <a:r>
              <a:rPr lang="en-US" sz="1200" dirty="0" smtClean="0">
                <a:latin typeface="Times" panose="02020603050405020304" pitchFamily="18" charset="0"/>
                <a:cs typeface="Times" panose="02020603050405020304" pitchFamily="18" charset="0"/>
              </a:rPr>
              <a:t>a </a:t>
            </a:r>
            <a:r>
              <a:rPr lang="en-US" sz="1200" dirty="0">
                <a:latin typeface="Times" panose="02020603050405020304" pitchFamily="18" charset="0"/>
                <a:cs typeface="Times" panose="02020603050405020304" pitchFamily="18" charset="0"/>
              </a:rPr>
              <a:t>human driver can be </a:t>
            </a:r>
            <a:r>
              <a:rPr lang="en-US" sz="1200" dirty="0">
                <a:latin typeface="Times" panose="02020603050405020304" pitchFamily="18" charset="0"/>
                <a:cs typeface="Times" panose="02020603050405020304" pitchFamily="18" charset="0"/>
              </a:rPr>
              <a:t> </a:t>
            </a:r>
            <a:r>
              <a:rPr lang="en-US" sz="1200" dirty="0" smtClean="0">
                <a:latin typeface="Times" panose="02020603050405020304" pitchFamily="18" charset="0"/>
                <a:cs typeface="Times" panose="02020603050405020304" pitchFamily="18" charset="0"/>
              </a:rPr>
              <a:t>alerted</a:t>
            </a:r>
            <a:r>
              <a:rPr lang="en-US" sz="1200" dirty="0" smtClean="0">
                <a:latin typeface="Times" panose="02020603050405020304" pitchFamily="18" charset="0"/>
                <a:cs typeface="Times" panose="02020603050405020304" pitchFamily="18" charset="0"/>
              </a:rPr>
              <a:t>, or </a:t>
            </a:r>
            <a:r>
              <a:rPr lang="en-US" sz="1200" dirty="0">
                <a:latin typeface="Times" panose="02020603050405020304" pitchFamily="18" charset="0"/>
                <a:cs typeface="Times" panose="02020603050405020304" pitchFamily="18" charset="0"/>
              </a:rPr>
              <a:t>the speed reduced </a:t>
            </a:r>
            <a:r>
              <a:rPr lang="en-US" sz="1200" dirty="0" smtClean="0">
                <a:latin typeface="Times" panose="02020603050405020304" pitchFamily="18" charset="0"/>
                <a:cs typeface="Times" panose="02020603050405020304" pitchFamily="18" charset="0"/>
              </a:rPr>
              <a:t>automatically</a:t>
            </a:r>
            <a:r>
              <a:rPr lang="en-US" sz="1200" dirty="0" smtClean="0">
                <a:latin typeface="Times" panose="02020603050405020304" pitchFamily="18" charset="0"/>
                <a:cs typeface="Times" panose="02020603050405020304" pitchFamily="18" charset="0"/>
              </a:rPr>
              <a:t>.</a:t>
            </a:r>
          </a:p>
          <a:p>
            <a:pPr algn="just">
              <a:lnSpc>
                <a:spcPct val="150000"/>
              </a:lnSpc>
            </a:pPr>
            <a:r>
              <a:rPr lang="en-US" sz="1200" dirty="0" smtClean="0">
                <a:latin typeface="Times" panose="02020603050405020304" pitchFamily="18" charset="0"/>
                <a:cs typeface="Times" panose="02020603050405020304" pitchFamily="18" charset="0"/>
              </a:rPr>
              <a:t>         In second </a:t>
            </a:r>
            <a:r>
              <a:rPr lang="en-US" sz="1200" dirty="0">
                <a:latin typeface="Times" panose="02020603050405020304" pitchFamily="18" charset="0"/>
                <a:cs typeface="Times" panose="02020603050405020304" pitchFamily="18" charset="0"/>
              </a:rPr>
              <a:t>case, is to design and develop a new system that can effectively </a:t>
            </a:r>
            <a:endParaRPr lang="en-US" sz="1200" dirty="0" smtClean="0">
              <a:latin typeface="Times" panose="02020603050405020304" pitchFamily="18" charset="0"/>
              <a:cs typeface="Times" panose="02020603050405020304" pitchFamily="18" charset="0"/>
            </a:endParaRPr>
          </a:p>
          <a:p>
            <a:pPr algn="just">
              <a:lnSpc>
                <a:spcPct val="150000"/>
              </a:lnSpc>
            </a:pPr>
            <a:r>
              <a:rPr lang="en-US" sz="1200" dirty="0" smtClean="0">
                <a:latin typeface="Times" panose="02020603050405020304" pitchFamily="18" charset="0"/>
                <a:cs typeface="Times" panose="02020603050405020304" pitchFamily="18" charset="0"/>
              </a:rPr>
              <a:t>detect speed </a:t>
            </a:r>
            <a:r>
              <a:rPr lang="en-US" sz="1200" dirty="0">
                <a:latin typeface="Times" panose="02020603050405020304" pitchFamily="18" charset="0"/>
                <a:cs typeface="Times" panose="02020603050405020304" pitchFamily="18" charset="0"/>
              </a:rPr>
              <a:t>limit on the road and supports the driver to obey traffic rules while </a:t>
            </a:r>
            <a:endParaRPr lang="en-US" sz="1200" dirty="0" smtClean="0">
              <a:latin typeface="Times" panose="02020603050405020304" pitchFamily="18" charset="0"/>
              <a:cs typeface="Times" panose="02020603050405020304" pitchFamily="18" charset="0"/>
            </a:endParaRPr>
          </a:p>
          <a:p>
            <a:pPr algn="just">
              <a:lnSpc>
                <a:spcPct val="150000"/>
              </a:lnSpc>
            </a:pPr>
            <a:r>
              <a:rPr lang="en-US" sz="1200" dirty="0" smtClean="0">
                <a:latin typeface="Times" panose="02020603050405020304" pitchFamily="18" charset="0"/>
                <a:cs typeface="Times" panose="02020603050405020304" pitchFamily="18" charset="0"/>
              </a:rPr>
              <a:t>driving by </a:t>
            </a:r>
            <a:r>
              <a:rPr lang="en-US" sz="1200" dirty="0">
                <a:latin typeface="Times" panose="02020603050405020304" pitchFamily="18" charset="0"/>
                <a:cs typeface="Times" panose="02020603050405020304" pitchFamily="18" charset="0"/>
              </a:rPr>
              <a:t>maintaining the speed of vehicle according to the speed limit </a:t>
            </a:r>
            <a:endParaRPr lang="en-US" sz="1200" dirty="0" smtClean="0">
              <a:latin typeface="Times" panose="02020603050405020304" pitchFamily="18" charset="0"/>
              <a:cs typeface="Times" panose="02020603050405020304" pitchFamily="18" charset="0"/>
            </a:endParaRPr>
          </a:p>
          <a:p>
            <a:pPr algn="just">
              <a:lnSpc>
                <a:spcPct val="150000"/>
              </a:lnSpc>
            </a:pPr>
            <a:r>
              <a:rPr lang="en-US" sz="1200" dirty="0" smtClean="0">
                <a:latin typeface="Times" panose="02020603050405020304" pitchFamily="18" charset="0"/>
                <a:cs typeface="Times" panose="02020603050405020304" pitchFamily="18" charset="0"/>
              </a:rPr>
              <a:t>prescribed by</a:t>
            </a:r>
            <a:r>
              <a:rPr lang="en-US" sz="1200" dirty="0">
                <a:latin typeface="Times" panose="02020603050405020304" pitchFamily="18" charset="0"/>
                <a:cs typeface="Times" panose="02020603050405020304" pitchFamily="18" charset="0"/>
              </a:rPr>
              <a:t> </a:t>
            </a:r>
            <a:r>
              <a:rPr lang="en-US" sz="1200" dirty="0" smtClean="0">
                <a:latin typeface="Times" panose="02020603050405020304" pitchFamily="18" charset="0"/>
                <a:cs typeface="Times" panose="02020603050405020304" pitchFamily="18" charset="0"/>
              </a:rPr>
              <a:t>particular </a:t>
            </a:r>
            <a:r>
              <a:rPr lang="en-US" sz="1200" dirty="0">
                <a:latin typeface="Times" panose="02020603050405020304" pitchFamily="18" charset="0"/>
                <a:cs typeface="Times" panose="02020603050405020304" pitchFamily="18" charset="0"/>
              </a:rPr>
              <a:t>zone.</a:t>
            </a:r>
            <a:endParaRPr lang="en-US" sz="1200" dirty="0" smtClean="0">
              <a:latin typeface="Times" panose="02020603050405020304" pitchFamily="18" charset="0"/>
              <a:cs typeface="Times" panose="02020603050405020304" pitchFamily="18" charset="0"/>
            </a:endParaRPr>
          </a:p>
          <a:p>
            <a:pPr algn="just">
              <a:lnSpc>
                <a:spcPct val="150000"/>
              </a:lnSpc>
            </a:pPr>
            <a:endParaRPr lang="en-US" sz="1200" dirty="0">
              <a:latin typeface="Times" panose="02020603050405020304" pitchFamily="18" charset="0"/>
              <a:cs typeface="Times" panose="02020603050405020304" pitchFamily="18" charset="0"/>
            </a:endParaRPr>
          </a:p>
        </p:txBody>
      </p:sp>
      <p:cxnSp>
        <p:nvCxnSpPr>
          <p:cNvPr id="9" name="Straight Connector 8"/>
          <p:cNvCxnSpPr/>
          <p:nvPr/>
        </p:nvCxnSpPr>
        <p:spPr>
          <a:xfrm flipV="1">
            <a:off x="322491" y="627025"/>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2492" y="164413"/>
            <a:ext cx="4771622" cy="484748"/>
          </a:xfrm>
          <a:prstGeom prst="rect">
            <a:avLst/>
          </a:prstGeom>
          <a:noFill/>
        </p:spPr>
        <p:txBody>
          <a:bodyPr wrap="square" lIns="68580" tIns="34290" rIns="68580" bIns="34290" rtlCol="0">
            <a:spAutoFit/>
          </a:bodyPr>
          <a:lstStyle/>
          <a:p>
            <a:r>
              <a:rPr lang="en-US" sz="2700" b="1" dirty="0"/>
              <a:t>Introduction – Case 2 &amp; 3</a:t>
            </a:r>
          </a:p>
        </p:txBody>
      </p:sp>
      <p:sp>
        <p:nvSpPr>
          <p:cNvPr id="15"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3875856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270941" y="557462"/>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0942" y="94849"/>
            <a:ext cx="4771622" cy="484748"/>
          </a:xfrm>
          <a:prstGeom prst="rect">
            <a:avLst/>
          </a:prstGeom>
          <a:noFill/>
        </p:spPr>
        <p:txBody>
          <a:bodyPr wrap="square" lIns="68580" tIns="34290" rIns="68580" bIns="34290" rtlCol="0">
            <a:spAutoFit/>
          </a:bodyPr>
          <a:lstStyle/>
          <a:p>
            <a:r>
              <a:rPr lang="en-US" sz="2700" b="1" dirty="0"/>
              <a:t>Literature Survey</a:t>
            </a:r>
          </a:p>
        </p:txBody>
      </p:sp>
      <p:sp>
        <p:nvSpPr>
          <p:cNvPr id="7" name="Rectangle 6"/>
          <p:cNvSpPr/>
          <p:nvPr/>
        </p:nvSpPr>
        <p:spPr>
          <a:xfrm>
            <a:off x="270942" y="597616"/>
            <a:ext cx="8467997" cy="4708982"/>
          </a:xfrm>
          <a:prstGeom prst="rect">
            <a:avLst/>
          </a:prstGeom>
        </p:spPr>
        <p:txBody>
          <a:bodyPr wrap="square" lIns="68580" tIns="34290" rIns="68580" bIns="34290">
            <a:spAutoFit/>
          </a:bodyPr>
          <a:lstStyle/>
          <a:p>
            <a:pPr marL="257175" indent="-257175" algn="just">
              <a:lnSpc>
                <a:spcPct val="150000"/>
              </a:lnSpc>
              <a:buFont typeface="+mj-lt"/>
              <a:buAutoNum type="arabicPeriod"/>
            </a:pPr>
            <a:r>
              <a:rPr lang="en-US" sz="1200" b="1" dirty="0">
                <a:latin typeface="Times" panose="02020603050405020304" pitchFamily="18" charset="0"/>
                <a:cs typeface="Times" panose="02020603050405020304" pitchFamily="18" charset="0"/>
              </a:rPr>
              <a:t>Traffic sign detection in dual-focal active camera system.</a:t>
            </a:r>
          </a:p>
          <a:p>
            <a:pPr lvl="2" algn="just">
              <a:lnSpc>
                <a:spcPct val="150000"/>
              </a:lnSpc>
            </a:pPr>
            <a:r>
              <a:rPr lang="en-IN" sz="1200" dirty="0">
                <a:latin typeface="Times" panose="02020603050405020304" pitchFamily="18" charset="0"/>
                <a:cs typeface="Times" panose="02020603050405020304" pitchFamily="18" charset="0"/>
              </a:rPr>
              <a:t>In this, a dual-focal active camera system is proposed to obtain a high resolution image of traffic sign. In the system an active telephoto camera is equipped as an assistant of a wide angle camera. </a:t>
            </a:r>
            <a:endParaRPr lang="en-US" sz="1200" dirty="0">
              <a:latin typeface="Times" panose="02020603050405020304" pitchFamily="18" charset="0"/>
              <a:cs typeface="Times" panose="02020603050405020304" pitchFamily="18" charset="0"/>
            </a:endParaRPr>
          </a:p>
          <a:p>
            <a:pPr marL="257175" indent="-257175" algn="just">
              <a:lnSpc>
                <a:spcPct val="150000"/>
              </a:lnSpc>
              <a:buFont typeface="+mj-lt"/>
              <a:buAutoNum type="arabicPeriod"/>
            </a:pPr>
            <a:endParaRPr lang="en-US" sz="1200" dirty="0">
              <a:latin typeface="Times" panose="02020603050405020304" pitchFamily="18" charset="0"/>
              <a:cs typeface="Times" panose="02020603050405020304" pitchFamily="18" charset="0"/>
            </a:endParaRPr>
          </a:p>
          <a:p>
            <a:pPr marL="257175" indent="-257175" algn="just">
              <a:lnSpc>
                <a:spcPct val="150000"/>
              </a:lnSpc>
              <a:buFont typeface="+mj-lt"/>
              <a:buAutoNum type="arabicPeriod"/>
            </a:pPr>
            <a:r>
              <a:rPr lang="en-IN" sz="1200" b="1" dirty="0">
                <a:latin typeface="Times" panose="02020603050405020304" pitchFamily="18" charset="0"/>
                <a:cs typeface="Times" panose="02020603050405020304" pitchFamily="18" charset="0"/>
              </a:rPr>
              <a:t>Development and evaluation of in-vehicle signing system utilizing RFID tags as digital traffic signs.</a:t>
            </a:r>
          </a:p>
          <a:p>
            <a:pPr lvl="2" algn="just">
              <a:lnSpc>
                <a:spcPct val="150000"/>
              </a:lnSpc>
            </a:pPr>
            <a:r>
              <a:rPr lang="en-IN" sz="1200" dirty="0">
                <a:latin typeface="Times" panose="02020603050405020304" pitchFamily="18" charset="0"/>
                <a:cs typeface="Times" panose="02020603050405020304" pitchFamily="18" charset="0"/>
              </a:rPr>
              <a:t>Vehicle drivers are requested to collect dynamic visual information on such matters as other vehicles and traffic signals, and static visual information including traffic signs, and to manoeuvre the vehicle accordingly. </a:t>
            </a:r>
          </a:p>
          <a:p>
            <a:pPr marL="257175" indent="-257175" algn="just">
              <a:lnSpc>
                <a:spcPct val="150000"/>
              </a:lnSpc>
              <a:buFont typeface="+mj-lt"/>
              <a:buAutoNum type="arabicPeriod"/>
            </a:pPr>
            <a:endParaRPr lang="en-IN" sz="1200" dirty="0">
              <a:latin typeface="Times" panose="02020603050405020304" pitchFamily="18" charset="0"/>
              <a:cs typeface="Times" panose="02020603050405020304" pitchFamily="18" charset="0"/>
            </a:endParaRPr>
          </a:p>
          <a:p>
            <a:pPr marL="257175" indent="-257175" algn="just">
              <a:lnSpc>
                <a:spcPct val="150000"/>
              </a:lnSpc>
              <a:buFont typeface="+mj-lt"/>
              <a:buAutoNum type="arabicPeriod"/>
            </a:pPr>
            <a:r>
              <a:rPr lang="en-IN" sz="1200" b="1" dirty="0">
                <a:latin typeface="Times" panose="02020603050405020304" pitchFamily="18" charset="0"/>
                <a:cs typeface="Times" panose="02020603050405020304" pitchFamily="18" charset="0"/>
              </a:rPr>
              <a:t>An RFID-based intelligent vehicle speed controller using active traffic signals.</a:t>
            </a:r>
          </a:p>
          <a:p>
            <a:pPr lvl="2" algn="just">
              <a:lnSpc>
                <a:spcPct val="150000"/>
              </a:lnSpc>
            </a:pPr>
            <a:r>
              <a:rPr lang="en-IN" sz="1200" dirty="0">
                <a:latin typeface="Times" panose="02020603050405020304" pitchFamily="18" charset="0"/>
                <a:cs typeface="Times" panose="02020603050405020304" pitchFamily="18" charset="0"/>
              </a:rPr>
              <a:t>Communication we present a new Infrastructure to Vehicles (I2V) communication and control system for intelligent speed control, which is based upon Radio Frequency Identification (RFID) technology for identification of traffic signals on the road, and high accuracy vehicle speed measurement with a Hall effect-based sensor.</a:t>
            </a:r>
          </a:p>
          <a:p>
            <a:pPr lvl="2" algn="just">
              <a:lnSpc>
                <a:spcPct val="150000"/>
              </a:lnSpc>
            </a:pPr>
            <a:endParaRPr lang="en-IN" sz="1200" dirty="0">
              <a:latin typeface="Times" panose="02020603050405020304" pitchFamily="18" charset="0"/>
              <a:cs typeface="Times" panose="02020603050405020304" pitchFamily="18" charset="0"/>
            </a:endParaRPr>
          </a:p>
          <a:p>
            <a:pPr marL="257175" indent="-257175" algn="just">
              <a:lnSpc>
                <a:spcPct val="150000"/>
              </a:lnSpc>
              <a:buFont typeface="+mj-lt"/>
              <a:buAutoNum type="arabicPeriod"/>
            </a:pPr>
            <a:r>
              <a:rPr lang="en-US" sz="1200" b="1" dirty="0">
                <a:latin typeface="Times" panose="02020603050405020304" pitchFamily="18" charset="0"/>
                <a:cs typeface="Times" panose="02020603050405020304" pitchFamily="18" charset="0"/>
              </a:rPr>
              <a:t>Traffic sign detection using Image Processing</a:t>
            </a:r>
          </a:p>
          <a:p>
            <a:pPr lvl="2" algn="just">
              <a:lnSpc>
                <a:spcPct val="150000"/>
              </a:lnSpc>
            </a:pPr>
            <a:r>
              <a:rPr lang="en-IN" sz="1200" dirty="0">
                <a:latin typeface="Times" panose="02020603050405020304" pitchFamily="18" charset="0"/>
                <a:cs typeface="Times" panose="02020603050405020304" pitchFamily="18" charset="0"/>
              </a:rPr>
              <a:t>This project proposes algorithms for the automatic detection of traffic signs from photo or video images and </a:t>
            </a:r>
          </a:p>
          <a:p>
            <a:pPr lvl="2" algn="just">
              <a:lnSpc>
                <a:spcPct val="150000"/>
              </a:lnSpc>
            </a:pPr>
            <a:r>
              <a:rPr lang="en-IN" sz="1200" dirty="0">
                <a:latin typeface="Times" panose="02020603050405020304" pitchFamily="18" charset="0"/>
                <a:cs typeface="Times" panose="02020603050405020304" pitchFamily="18" charset="0"/>
              </a:rPr>
              <a:t>their classification to provide a driver alert system. </a:t>
            </a:r>
            <a:endParaRPr lang="en-US" sz="1200" dirty="0">
              <a:latin typeface="Times" panose="02020603050405020304" pitchFamily="18" charset="0"/>
              <a:cs typeface="Times" panose="02020603050405020304" pitchFamily="18" charset="0"/>
            </a:endParaRPr>
          </a:p>
          <a:p>
            <a:endParaRPr lang="en-US" dirty="0" smtClean="0"/>
          </a:p>
        </p:txBody>
      </p:sp>
      <p:sp>
        <p:nvSpPr>
          <p:cNvPr id="10"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655171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Dept. ECE GSKSJTI Bangaluru</a:t>
            </a:r>
            <a:endParaRPr lang="en-US"/>
          </a:p>
        </p:txBody>
      </p:sp>
      <p:cxnSp>
        <p:nvCxnSpPr>
          <p:cNvPr id="4" name="Straight Connector 3"/>
          <p:cNvCxnSpPr/>
          <p:nvPr/>
        </p:nvCxnSpPr>
        <p:spPr>
          <a:xfrm flipV="1">
            <a:off x="270941" y="557462"/>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0942" y="94849"/>
            <a:ext cx="4771622" cy="484748"/>
          </a:xfrm>
          <a:prstGeom prst="rect">
            <a:avLst/>
          </a:prstGeom>
          <a:noFill/>
        </p:spPr>
        <p:txBody>
          <a:bodyPr wrap="square" lIns="68580" tIns="34290" rIns="68580" bIns="34290" rtlCol="0">
            <a:spAutoFit/>
          </a:bodyPr>
          <a:lstStyle/>
          <a:p>
            <a:r>
              <a:rPr lang="en-US" sz="2700" b="1" dirty="0"/>
              <a:t>Case Study</a:t>
            </a:r>
          </a:p>
        </p:txBody>
      </p:sp>
      <p:pic>
        <p:nvPicPr>
          <p:cNvPr id="2050" name="Picture 2"/>
          <p:cNvPicPr>
            <a:picLocks noChangeAspect="1" noChangeArrowheads="1"/>
          </p:cNvPicPr>
          <p:nvPr/>
        </p:nvPicPr>
        <p:blipFill>
          <a:blip r:embed="rId2" cstate="print"/>
          <a:srcRect t="7147"/>
          <a:stretch>
            <a:fillRect/>
          </a:stretch>
        </p:blipFill>
        <p:spPr bwMode="auto">
          <a:xfrm>
            <a:off x="1619852" y="782320"/>
            <a:ext cx="5755882" cy="3881120"/>
          </a:xfrm>
          <a:prstGeom prst="rect">
            <a:avLst/>
          </a:prstGeom>
          <a:noFill/>
          <a:ln w="9525">
            <a:noFill/>
            <a:miter lim="800000"/>
            <a:headEnd/>
            <a:tailEnd/>
          </a:ln>
        </p:spPr>
      </p:pic>
      <p:sp>
        <p:nvSpPr>
          <p:cNvPr id="6" name="TextBox 5"/>
          <p:cNvSpPr txBox="1"/>
          <p:nvPr/>
        </p:nvSpPr>
        <p:spPr>
          <a:xfrm>
            <a:off x="5730240" y="4681835"/>
            <a:ext cx="3576320" cy="461665"/>
          </a:xfrm>
          <a:prstGeom prst="rect">
            <a:avLst/>
          </a:prstGeom>
          <a:noFill/>
        </p:spPr>
        <p:txBody>
          <a:bodyPr wrap="square" rtlCol="0">
            <a:spAutoFit/>
          </a:bodyPr>
          <a:lstStyle/>
          <a:p>
            <a:r>
              <a:rPr lang="en-US" sz="1200" dirty="0" smtClean="0"/>
              <a:t>Courtesy: </a:t>
            </a:r>
            <a:r>
              <a:rPr lang="en-IN" sz="1200" dirty="0" smtClean="0"/>
              <a:t>Ministry of Road Transport &amp; Highway, </a:t>
            </a:r>
            <a:r>
              <a:rPr lang="en-IN" sz="1200" smtClean="0"/>
              <a:t>Law </a:t>
            </a:r>
            <a:r>
              <a:rPr lang="en-IN" sz="1200" dirty="0" smtClean="0"/>
              <a:t>C</a:t>
            </a:r>
            <a:r>
              <a:rPr lang="en-IN" sz="1200" smtClean="0"/>
              <a:t>ommission </a:t>
            </a:r>
            <a:r>
              <a:rPr lang="en-IN" sz="1200" dirty="0" smtClean="0"/>
              <a:t>of India </a:t>
            </a:r>
            <a:r>
              <a:rPr lang="en-US" sz="1200" dirty="0" smtClean="0"/>
              <a:t>( 2016)</a:t>
            </a:r>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D509C5A-9EC2-49D9-9C1F-510FDB2B2471}"/>
              </a:ext>
            </a:extLst>
          </p:cNvPr>
          <p:cNvSpPr/>
          <p:nvPr/>
        </p:nvSpPr>
        <p:spPr>
          <a:xfrm>
            <a:off x="409699" y="1137720"/>
            <a:ext cx="7882246" cy="3624069"/>
          </a:xfrm>
          <a:prstGeom prst="rect">
            <a:avLst/>
          </a:prstGeom>
        </p:spPr>
        <p:txBody>
          <a:bodyPr wrap="square" lIns="68580" tIns="34290" rIns="68580" bIns="34290">
            <a:spAutoFit/>
          </a:bodyPr>
          <a:lstStyle/>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Drivers miss out the Traffic sign reading due to </a:t>
            </a:r>
            <a:r>
              <a:rPr lang="en-US" dirty="0" smtClean="0">
                <a:latin typeface="Times New Roman" panose="02020603050405020304" pitchFamily="18" charset="0"/>
                <a:ea typeface="Times New Roman" panose="02020603050405020304" pitchFamily="18" charset="0"/>
                <a:cs typeface="Latha"/>
              </a:rPr>
              <a:t>the disturbances on roads </a:t>
            </a:r>
            <a:r>
              <a:rPr lang="en-US" dirty="0">
                <a:latin typeface="Times New Roman" panose="02020603050405020304" pitchFamily="18" charset="0"/>
                <a:ea typeface="Times New Roman" panose="02020603050405020304" pitchFamily="18" charset="0"/>
                <a:cs typeface="Latha"/>
              </a:rPr>
              <a:t>or due to non-attentiveness while driving </a:t>
            </a:r>
            <a:r>
              <a:rPr lang="en-US" dirty="0" smtClean="0">
                <a:latin typeface="Times New Roman" panose="02020603050405020304" pitchFamily="18" charset="0"/>
                <a:ea typeface="Times New Roman" panose="02020603050405020304" pitchFamily="18" charset="0"/>
                <a:cs typeface="Latha"/>
              </a:rPr>
              <a:t>or due </a:t>
            </a:r>
            <a:r>
              <a:rPr lang="en-US" dirty="0">
                <a:latin typeface="Times New Roman" panose="02020603050405020304" pitchFamily="18" charset="0"/>
                <a:ea typeface="Times New Roman" panose="02020603050405020304" pitchFamily="18" charset="0"/>
                <a:cs typeface="Latha"/>
              </a:rPr>
              <a:t>to the absence of mind. </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In the monsoon and rainy </a:t>
            </a:r>
            <a:r>
              <a:rPr lang="en-US" dirty="0" smtClean="0">
                <a:latin typeface="Times New Roman" panose="02020603050405020304" pitchFamily="18" charset="0"/>
                <a:ea typeface="Times New Roman" panose="02020603050405020304" pitchFamily="18" charset="0"/>
                <a:cs typeface="Latha"/>
              </a:rPr>
              <a:t>seasons, the </a:t>
            </a:r>
            <a:r>
              <a:rPr lang="en-US" dirty="0">
                <a:latin typeface="Times New Roman" panose="02020603050405020304" pitchFamily="18" charset="0"/>
                <a:ea typeface="Times New Roman" panose="02020603050405020304" pitchFamily="18" charset="0"/>
                <a:cs typeface="Latha"/>
              </a:rPr>
              <a:t>sign might not be seen due to fog and rain.</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Most </a:t>
            </a:r>
            <a:r>
              <a:rPr lang="en-US" dirty="0" smtClean="0">
                <a:latin typeface="Times New Roman" panose="02020603050405020304" pitchFamily="18" charset="0"/>
                <a:ea typeface="Times New Roman" panose="02020603050405020304" pitchFamily="18" charset="0"/>
                <a:cs typeface="Latha"/>
              </a:rPr>
              <a:t>of the accidents </a:t>
            </a:r>
            <a:r>
              <a:rPr lang="en-US" dirty="0">
                <a:latin typeface="Times New Roman" panose="02020603050405020304" pitchFamily="18" charset="0"/>
                <a:ea typeface="Times New Roman" panose="02020603050405020304" pitchFamily="18" charset="0"/>
                <a:cs typeface="Latha"/>
              </a:rPr>
              <a:t>that occur near the schools or restricted sites are due to over speeding </a:t>
            </a:r>
            <a:r>
              <a:rPr lang="en-US" dirty="0" smtClean="0">
                <a:latin typeface="Times New Roman" panose="02020603050405020304" pitchFamily="18" charset="0"/>
                <a:ea typeface="Times New Roman" panose="02020603050405020304" pitchFamily="18" charset="0"/>
                <a:cs typeface="Latha"/>
              </a:rPr>
              <a:t>of vehicle, i.e. accelerating above </a:t>
            </a:r>
            <a:r>
              <a:rPr lang="en-US" dirty="0">
                <a:latin typeface="Times New Roman" panose="02020603050405020304" pitchFamily="18" charset="0"/>
                <a:ea typeface="Times New Roman" panose="02020603050405020304" pitchFamily="18" charset="0"/>
                <a:cs typeface="Latha"/>
              </a:rPr>
              <a:t>the speed limit.</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Present technology limits a maximum speed in every zone but sometimes this might not be useful on </a:t>
            </a:r>
            <a:r>
              <a:rPr lang="en-US" dirty="0" smtClean="0">
                <a:latin typeface="Times New Roman" panose="02020603050405020304" pitchFamily="18" charset="0"/>
                <a:ea typeface="Times New Roman" panose="02020603050405020304" pitchFamily="18" charset="0"/>
                <a:cs typeface="Latha"/>
              </a:rPr>
              <a:t>highways, etc..</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Overtaking without </a:t>
            </a:r>
            <a:r>
              <a:rPr lang="en-US" dirty="0" smtClean="0">
                <a:latin typeface="Times New Roman" panose="02020603050405020304" pitchFamily="18" charset="0"/>
                <a:ea typeface="Times New Roman" panose="02020603050405020304" pitchFamily="18" charset="0"/>
                <a:cs typeface="Latha"/>
              </a:rPr>
              <a:t>judgment and idea about front running vehicle’s </a:t>
            </a:r>
            <a:r>
              <a:rPr lang="en-US" dirty="0">
                <a:latin typeface="Times New Roman" panose="02020603050405020304" pitchFamily="18" charset="0"/>
                <a:ea typeface="Times New Roman" panose="02020603050405020304" pitchFamily="18" charset="0"/>
                <a:cs typeface="Latha"/>
              </a:rPr>
              <a:t>safe distance causes collision accidents.  </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The amateur drivers </a:t>
            </a:r>
            <a:r>
              <a:rPr lang="en-US" dirty="0" smtClean="0">
                <a:latin typeface="Times New Roman" panose="02020603050405020304" pitchFamily="18" charset="0"/>
                <a:ea typeface="Times New Roman" panose="02020603050405020304" pitchFamily="18" charset="0"/>
                <a:cs typeface="Latha"/>
              </a:rPr>
              <a:t>miss to visualize the </a:t>
            </a:r>
            <a:r>
              <a:rPr lang="en-US" dirty="0">
                <a:latin typeface="Times New Roman" panose="02020603050405020304" pitchFamily="18" charset="0"/>
                <a:ea typeface="Times New Roman" panose="02020603050405020304" pitchFamily="18" charset="0"/>
                <a:cs typeface="Latha"/>
              </a:rPr>
              <a:t>bumper clearance and hence would lead to collisions.	 </a:t>
            </a:r>
            <a:endParaRPr lang="en-US" sz="1200" dirty="0">
              <a:latin typeface="Calibri" panose="020F0502020204030204" pitchFamily="34" charset="0"/>
              <a:ea typeface="Times New Roman" panose="02020603050405020304" pitchFamily="18" charset="0"/>
              <a:cs typeface="Latha"/>
            </a:endParaRPr>
          </a:p>
          <a:p>
            <a:pPr marL="257175" indent="-257175"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cs typeface="Latha"/>
              </a:rPr>
              <a:t>In this project, we address these 6 problems and propose solution for the same. </a:t>
            </a:r>
            <a:endParaRPr lang="en-US" sz="1200" dirty="0">
              <a:latin typeface="Calibri" panose="020F0502020204030204" pitchFamily="34" charset="0"/>
              <a:ea typeface="Times New Roman" panose="02020603050405020304" pitchFamily="18" charset="0"/>
              <a:cs typeface="Latha"/>
            </a:endParaRPr>
          </a:p>
        </p:txBody>
      </p:sp>
      <p:cxnSp>
        <p:nvCxnSpPr>
          <p:cNvPr id="7" name="Straight Connector 6">
            <a:extLst>
              <a:ext uri="{FF2B5EF4-FFF2-40B4-BE49-F238E27FC236}">
                <a16:creationId xmlns="" xmlns:a16="http://schemas.microsoft.com/office/drawing/2014/main" id="{542B53AF-1942-426B-868E-49A27B031AF8}"/>
              </a:ext>
            </a:extLst>
          </p:cNvPr>
          <p:cNvCxnSpPr/>
          <p:nvPr/>
        </p:nvCxnSpPr>
        <p:spPr>
          <a:xfrm flipV="1">
            <a:off x="320616" y="793430"/>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758ECA74-34BB-407A-8CFD-25549A945559}"/>
              </a:ext>
            </a:extLst>
          </p:cNvPr>
          <p:cNvSpPr txBox="1"/>
          <p:nvPr/>
        </p:nvSpPr>
        <p:spPr>
          <a:xfrm>
            <a:off x="320617" y="352954"/>
            <a:ext cx="4771622" cy="484748"/>
          </a:xfrm>
          <a:prstGeom prst="rect">
            <a:avLst/>
          </a:prstGeom>
          <a:noFill/>
        </p:spPr>
        <p:txBody>
          <a:bodyPr wrap="square" lIns="68580" tIns="34290" rIns="68580" bIns="34290" rtlCol="0">
            <a:spAutoFit/>
          </a:bodyPr>
          <a:lstStyle/>
          <a:p>
            <a:r>
              <a:rPr lang="en-US" sz="2700" b="1" dirty="0"/>
              <a:t>Problem Statement</a:t>
            </a:r>
          </a:p>
        </p:txBody>
      </p:sp>
      <p:sp>
        <p:nvSpPr>
          <p:cNvPr id="12"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spTree>
    <p:extLst>
      <p:ext uri="{BB962C8B-B14F-4D97-AF65-F5344CB8AC3E}">
        <p14:creationId xmlns:p14="http://schemas.microsoft.com/office/powerpoint/2010/main" val="1424329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320616" y="678405"/>
            <a:ext cx="8440238" cy="44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0617" y="215792"/>
            <a:ext cx="4771622" cy="484748"/>
          </a:xfrm>
          <a:prstGeom prst="rect">
            <a:avLst/>
          </a:prstGeom>
          <a:noFill/>
        </p:spPr>
        <p:txBody>
          <a:bodyPr wrap="square" lIns="68580" tIns="34290" rIns="68580" bIns="34290" rtlCol="0">
            <a:spAutoFit/>
          </a:bodyPr>
          <a:lstStyle/>
          <a:p>
            <a:r>
              <a:rPr lang="en-US" sz="2700" b="1" dirty="0"/>
              <a:t>Solution</a:t>
            </a:r>
          </a:p>
        </p:txBody>
      </p:sp>
      <p:pic>
        <p:nvPicPr>
          <p:cNvPr id="4" name="Picture 3">
            <a:extLst>
              <a:ext uri="{FF2B5EF4-FFF2-40B4-BE49-F238E27FC236}">
                <a16:creationId xmlns="" xmlns:a16="http://schemas.microsoft.com/office/drawing/2014/main" id="{C3AA326A-3F32-4741-8912-886975085A22}"/>
              </a:ext>
            </a:extLst>
          </p:cNvPr>
          <p:cNvPicPr>
            <a:picLocks noChangeAspect="1"/>
          </p:cNvPicPr>
          <p:nvPr/>
        </p:nvPicPr>
        <p:blipFill>
          <a:blip r:embed="rId3" cstate="print"/>
          <a:stretch>
            <a:fillRect/>
          </a:stretch>
        </p:blipFill>
        <p:spPr>
          <a:xfrm>
            <a:off x="411480" y="860830"/>
            <a:ext cx="8349374" cy="3768279"/>
          </a:xfrm>
          <a:prstGeom prst="rect">
            <a:avLst/>
          </a:prstGeom>
        </p:spPr>
      </p:pic>
      <p:sp>
        <p:nvSpPr>
          <p:cNvPr id="11" name="Footer Placeholder 8">
            <a:extLst>
              <a:ext uri="{FF2B5EF4-FFF2-40B4-BE49-F238E27FC236}">
                <a16:creationId xmlns="" xmlns:a16="http://schemas.microsoft.com/office/drawing/2014/main" id="{BE59259A-BE68-49A7-BB30-BC16455404B2}"/>
              </a:ext>
            </a:extLst>
          </p:cNvPr>
          <p:cNvSpPr>
            <a:spLocks noGrp="1"/>
          </p:cNvSpPr>
          <p:nvPr>
            <p:ph type="ftr" sz="quarter" idx="11"/>
          </p:nvPr>
        </p:nvSpPr>
        <p:spPr>
          <a:xfrm>
            <a:off x="3133074" y="4900000"/>
            <a:ext cx="3086100" cy="273844"/>
          </a:xfrm>
        </p:spPr>
        <p:txBody>
          <a:bodyPr/>
          <a:lstStyle/>
          <a:p>
            <a:r>
              <a:rPr lang="en-US" dirty="0"/>
              <a:t>Dept. of ECE,GSKSJTI, Bengaluru</a:t>
            </a:r>
          </a:p>
        </p:txBody>
      </p:sp>
      <p:cxnSp>
        <p:nvCxnSpPr>
          <p:cNvPr id="6" name="Straight Arrow Connector 5"/>
          <p:cNvCxnSpPr/>
          <p:nvPr/>
        </p:nvCxnSpPr>
        <p:spPr>
          <a:xfrm flipV="1">
            <a:off x="1386673" y="3687745"/>
            <a:ext cx="10048" cy="522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619081" y="4200210"/>
            <a:ext cx="400260" cy="10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61849" y="1125418"/>
            <a:ext cx="1215850" cy="292388"/>
          </a:xfrm>
          <a:prstGeom prst="rect">
            <a:avLst/>
          </a:prstGeom>
          <a:noFill/>
        </p:spPr>
        <p:txBody>
          <a:bodyPr wrap="square" rtlCol="0">
            <a:spAutoFit/>
          </a:bodyPr>
          <a:lstStyle/>
          <a:p>
            <a:r>
              <a:rPr lang="en-US" sz="1300" dirty="0" smtClean="0"/>
              <a:t>Audio Alert</a:t>
            </a:r>
            <a:endParaRPr lang="en-US" sz="1300" dirty="0"/>
          </a:p>
        </p:txBody>
      </p:sp>
      <p:sp>
        <p:nvSpPr>
          <p:cNvPr id="12" name="Rectangle 11"/>
          <p:cNvSpPr/>
          <p:nvPr/>
        </p:nvSpPr>
        <p:spPr>
          <a:xfrm>
            <a:off x="447040" y="4620280"/>
            <a:ext cx="8503920" cy="276999"/>
          </a:xfrm>
          <a:prstGeom prst="rect">
            <a:avLst/>
          </a:prstGeom>
        </p:spPr>
        <p:txBody>
          <a:bodyPr wrap="square">
            <a:spAutoFit/>
          </a:bodyPr>
          <a:lstStyle/>
          <a:p>
            <a:r>
              <a:rPr lang="en-US" sz="1200" dirty="0" smtClean="0"/>
              <a:t>	 Recover End (Inside CAR)				                  Transmitter End (Boards on ROADs)</a:t>
            </a:r>
            <a:endParaRPr lang="en-IN" sz="1200" dirty="0"/>
          </a:p>
        </p:txBody>
      </p:sp>
    </p:spTree>
    <p:extLst>
      <p:ext uri="{BB962C8B-B14F-4D97-AF65-F5344CB8AC3E}">
        <p14:creationId xmlns:p14="http://schemas.microsoft.com/office/powerpoint/2010/main" val="2201586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2220</Words>
  <Application>Microsoft Office PowerPoint</Application>
  <PresentationFormat>On-screen Show (16:9)</PresentationFormat>
  <Paragraphs>240</Paragraphs>
  <Slides>35</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Arial</vt:lpstr>
      <vt:lpstr>Arial Rounded MT Bold</vt:lpstr>
      <vt:lpstr>Calibri</vt:lpstr>
      <vt:lpstr>Calibri Light</vt:lpstr>
      <vt:lpstr>Cambria Math</vt:lpstr>
      <vt:lpstr>Latha</vt:lpstr>
      <vt:lpstr>Symbol</vt:lpstr>
      <vt:lpstr>Times</vt:lpstr>
      <vt:lpstr>Times New Roman</vt:lpstr>
      <vt:lpstr>Wingdings</vt:lpstr>
      <vt:lpstr>Office Theme</vt:lpstr>
      <vt:lpstr>Microsoft Office Visio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MASTER</dc:creator>
  <cp:lastModifiedBy>user</cp:lastModifiedBy>
  <cp:revision>209</cp:revision>
  <dcterms:created xsi:type="dcterms:W3CDTF">2016-03-20T03:29:24Z</dcterms:created>
  <dcterms:modified xsi:type="dcterms:W3CDTF">2017-06-27T04:57:47Z</dcterms:modified>
</cp:coreProperties>
</file>